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lsb" ContentType="application/vnd.ms-excel.sheet.binary.macroEnabled.12"/>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charts/chart1.xml" ContentType="application/vnd.openxmlformats-officedocument.drawingml.chart+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4"/>
  </p:notesMasterIdLst>
  <p:sldIdLst>
    <p:sldId id="284" r:id="rId6"/>
    <p:sldId id="4223" r:id="rId7"/>
    <p:sldId id="4222" r:id="rId8"/>
    <p:sldId id="4155" r:id="rId9"/>
    <p:sldId id="390" r:id="rId10"/>
    <p:sldId id="392" r:id="rId11"/>
    <p:sldId id="4224" r:id="rId12"/>
    <p:sldId id="4226" r:id="rId13"/>
    <p:sldId id="15205" r:id="rId14"/>
    <p:sldId id="4169" r:id="rId15"/>
    <p:sldId id="4170" r:id="rId16"/>
    <p:sldId id="4171" r:id="rId17"/>
    <p:sldId id="4172" r:id="rId18"/>
    <p:sldId id="4225" r:id="rId19"/>
    <p:sldId id="4174" r:id="rId20"/>
    <p:sldId id="4173" r:id="rId21"/>
    <p:sldId id="4176" r:id="rId22"/>
    <p:sldId id="4175" r:id="rId23"/>
    <p:sldId id="4177" r:id="rId24"/>
    <p:sldId id="4180" r:id="rId25"/>
    <p:sldId id="4178" r:id="rId26"/>
    <p:sldId id="759" r:id="rId27"/>
    <p:sldId id="751" r:id="rId28"/>
    <p:sldId id="765" r:id="rId29"/>
    <p:sldId id="762" r:id="rId30"/>
    <p:sldId id="750" r:id="rId31"/>
    <p:sldId id="764" r:id="rId32"/>
    <p:sldId id="710"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egel, Joseph" initials="SJ" lastIdx="1" clrIdx="0">
    <p:extLst>
      <p:ext uri="{19B8F6BF-5375-455C-9EA6-DF929625EA0E}">
        <p15:presenceInfo xmlns:p15="http://schemas.microsoft.com/office/powerpoint/2012/main" userId="S::Siegel.Joseph@epa.gov::b4012471-7d26-42e4-bc7d-c60ce6388c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6AC9B1-E8A8-4E69-999E-EE3B988D1731}" v="1" dt="2023-05-18T12:32:14.4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069" autoAdjust="0"/>
    <p:restoredTop sz="83676" autoAdjust="0"/>
  </p:normalViewPr>
  <p:slideViewPr>
    <p:cSldViewPr snapToGrid="0">
      <p:cViewPr>
        <p:scale>
          <a:sx n="70" d="100"/>
          <a:sy n="70" d="100"/>
        </p:scale>
        <p:origin x="188" y="-1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 Id="rId8" Type="http://schemas.openxmlformats.org/officeDocument/2006/relationships/slide" Target="slides/slide3.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4952015355086371E-2"/>
          <c:y val="2.0529016975917885E-2"/>
          <c:w val="0.8637236084452975"/>
          <c:h val="0.95894196604816428"/>
        </c:manualLayout>
      </c:layout>
      <c:barChart>
        <c:barDir val="bar"/>
        <c:grouping val="stacked"/>
        <c:varyColors val="0"/>
        <c:ser>
          <c:idx val="0"/>
          <c:order val="0"/>
          <c:spPr>
            <a:solidFill>
              <a:schemeClr val="accent3"/>
            </a:solidFill>
            <a:ln>
              <a:noFill/>
            </a:ln>
          </c:spPr>
          <c:invertIfNegative val="0"/>
          <c:dLbls>
            <c:dLbl>
              <c:idx val="0"/>
              <c:layout>
                <c:manualLayout>
                  <c:x val="0.48800383877159309"/>
                  <c:y val="1.1843663639952626E-3"/>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376E-4888-B4DA-AFEBFA6BC02E}"/>
                </c:ext>
              </c:extLst>
            </c:dLbl>
            <c:dLbl>
              <c:idx val="1"/>
              <c:layout>
                <c:manualLayout>
                  <c:x val="0.13195777351247601"/>
                  <c:y val="1.1843663639952626E-3"/>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376E-4888-B4DA-AFEBFA6BC02E}"/>
                </c:ext>
              </c:extLst>
            </c:dLbl>
            <c:dLbl>
              <c:idx val="2"/>
              <c:layout>
                <c:manualLayout>
                  <c:x val="0.11708253358925144"/>
                  <c:y val="1.1843663639952626E-3"/>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376E-4888-B4DA-AFEBFA6BC02E}"/>
                </c:ext>
              </c:extLst>
            </c:dLbl>
            <c:dLbl>
              <c:idx val="3"/>
              <c:layout>
                <c:manualLayout>
                  <c:x val="9.9328214971209208E-2"/>
                  <c:y val="1.1843663639952626E-3"/>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376E-4888-B4DA-AFEBFA6BC02E}"/>
                </c:ext>
              </c:extLst>
            </c:dLbl>
            <c:dLbl>
              <c:idx val="4"/>
              <c:layout>
                <c:manualLayout>
                  <c:x val="8.1573896353166989E-2"/>
                  <c:y val="1.1843663639952626E-3"/>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376E-4888-B4DA-AFEBFA6BC02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270.7</c:v>
                </c:pt>
                <c:pt idx="1">
                  <c:v>55.99</c:v>
                </c:pt>
                <c:pt idx="2">
                  <c:v>46.683999999999997</c:v>
                </c:pt>
                <c:pt idx="3">
                  <c:v>35.292000000000002</c:v>
                </c:pt>
                <c:pt idx="4">
                  <c:v>24.35</c:v>
                </c:pt>
              </c:numCache>
            </c:numRef>
          </c:val>
          <c:extLst>
            <c:ext xmlns:c16="http://schemas.microsoft.com/office/drawing/2014/chart" uri="{C3380CC4-5D6E-409C-BE32-E72D297353CC}">
              <c16:uniqueId val="{00000005-376E-4888-B4DA-AFEBFA6BC02E}"/>
            </c:ext>
          </c:extLst>
        </c:ser>
        <c:dLbls>
          <c:showLegendKey val="0"/>
          <c:showVal val="0"/>
          <c:showCatName val="0"/>
          <c:showSerName val="0"/>
          <c:showPercent val="0"/>
          <c:showBubbleSize val="0"/>
        </c:dLbls>
        <c:gapWidth val="80"/>
        <c:overlap val="100"/>
        <c:axId val="1872130368"/>
        <c:axId val="1"/>
      </c:barChart>
      <c:catAx>
        <c:axId val="1872130368"/>
        <c:scaling>
          <c:orientation val="maxMin"/>
        </c:scaling>
        <c:delete val="0"/>
        <c:axPos val="l"/>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270.7"/>
          <c:min val="0"/>
        </c:scaling>
        <c:delete val="1"/>
        <c:axPos val="t"/>
        <c:numFmt formatCode="General" sourceLinked="1"/>
        <c:majorTickMark val="out"/>
        <c:minorTickMark val="none"/>
        <c:tickLblPos val="nextTo"/>
        <c:crossAx val="1872130368"/>
        <c:crosses val="min"/>
        <c:crossBetween val="between"/>
      </c:valAx>
    </c:plotArea>
    <c:plotVisOnly val="0"/>
    <c:dispBlanksAs val="gap"/>
    <c:showDLblsOverMax val="1"/>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27EE72-00AE-43E6-92EF-2155715643BA}" type="doc">
      <dgm:prSet loTypeId="urn:microsoft.com/office/officeart/2005/8/layout/orgChart1" loCatId="hierarchy" qsTypeId="urn:microsoft.com/office/officeart/2005/8/quickstyle/simple1" qsCatId="simple" csTypeId="urn:microsoft.com/office/officeart/2005/8/colors/colorful1" csCatId="colorful"/>
      <dgm:spPr/>
      <dgm:t>
        <a:bodyPr/>
        <a:lstStyle/>
        <a:p>
          <a:endParaRPr lang="en-US"/>
        </a:p>
      </dgm:t>
    </dgm:pt>
    <dgm:pt modelId="{94649278-C54E-4FCB-9D98-AC5793ED3FA1}">
      <dgm:prSet/>
      <dgm:spPr/>
      <dgm:t>
        <a:bodyPr/>
        <a:lstStyle/>
        <a:p>
          <a:r>
            <a:rPr lang="en-US"/>
            <a:t>National Clean Investment Fund Competition: $14 Billion</a:t>
          </a:r>
        </a:p>
      </dgm:t>
    </dgm:pt>
    <dgm:pt modelId="{9556F2E8-5611-4995-BB09-7D0F3A68F616}" type="parTrans" cxnId="{ECF17CA4-7AD8-47FC-A7F7-C431B5ED5D33}">
      <dgm:prSet/>
      <dgm:spPr/>
      <dgm:t>
        <a:bodyPr/>
        <a:lstStyle/>
        <a:p>
          <a:endParaRPr lang="en-US"/>
        </a:p>
      </dgm:t>
    </dgm:pt>
    <dgm:pt modelId="{8C5B8896-5D92-4297-8104-3FAC5D89643E}" type="sibTrans" cxnId="{ECF17CA4-7AD8-47FC-A7F7-C431B5ED5D33}">
      <dgm:prSet/>
      <dgm:spPr/>
      <dgm:t>
        <a:bodyPr/>
        <a:lstStyle/>
        <a:p>
          <a:endParaRPr lang="en-US"/>
        </a:p>
      </dgm:t>
    </dgm:pt>
    <dgm:pt modelId="{81FF9C9A-6692-4EDE-BCC9-C2E8D5E491F6}">
      <dgm:prSet/>
      <dgm:spPr/>
      <dgm:t>
        <a:bodyPr/>
        <a:lstStyle/>
        <a:p>
          <a:r>
            <a:rPr lang="en-US" dirty="0"/>
            <a:t>Fund 2-3 National Nonprofits to partner with private capital providers to deliver financing</a:t>
          </a:r>
        </a:p>
      </dgm:t>
    </dgm:pt>
    <dgm:pt modelId="{BCE24DFD-9791-476F-9A56-C3E3FE170839}" type="parTrans" cxnId="{426F2118-D01E-469D-8E4D-C7141B7818F6}">
      <dgm:prSet/>
      <dgm:spPr/>
      <dgm:t>
        <a:bodyPr/>
        <a:lstStyle/>
        <a:p>
          <a:endParaRPr lang="en-US"/>
        </a:p>
      </dgm:t>
    </dgm:pt>
    <dgm:pt modelId="{7D3ADD32-6017-4CEF-A680-2B7347EA4E46}" type="sibTrans" cxnId="{426F2118-D01E-469D-8E4D-C7141B7818F6}">
      <dgm:prSet/>
      <dgm:spPr/>
      <dgm:t>
        <a:bodyPr/>
        <a:lstStyle/>
        <a:p>
          <a:endParaRPr lang="en-US"/>
        </a:p>
      </dgm:t>
    </dgm:pt>
    <dgm:pt modelId="{06A8FD07-5798-46C2-9D09-EE3D1B01AAB9}">
      <dgm:prSet/>
      <dgm:spPr/>
      <dgm:t>
        <a:bodyPr/>
        <a:lstStyle/>
        <a:p>
          <a:r>
            <a:rPr lang="en-US"/>
            <a:t>Clean Communities Investment Accelerator Competition: $6 Billion</a:t>
          </a:r>
        </a:p>
      </dgm:t>
    </dgm:pt>
    <dgm:pt modelId="{6D1E7EA4-65AE-4D11-9E42-71F9313ACA39}" type="parTrans" cxnId="{89050862-83FC-4079-BBDD-2DFA53032EBA}">
      <dgm:prSet/>
      <dgm:spPr/>
      <dgm:t>
        <a:bodyPr/>
        <a:lstStyle/>
        <a:p>
          <a:endParaRPr lang="en-US"/>
        </a:p>
      </dgm:t>
    </dgm:pt>
    <dgm:pt modelId="{1ED28CF1-A03B-4DC4-82FB-8B0ACCC0DFD3}" type="sibTrans" cxnId="{89050862-83FC-4079-BBDD-2DFA53032EBA}">
      <dgm:prSet/>
      <dgm:spPr/>
      <dgm:t>
        <a:bodyPr/>
        <a:lstStyle/>
        <a:p>
          <a:endParaRPr lang="en-US"/>
        </a:p>
      </dgm:t>
    </dgm:pt>
    <dgm:pt modelId="{DAB137E5-64C8-48D0-89AD-E5FF2D9581AF}">
      <dgm:prSet/>
      <dgm:spPr/>
      <dgm:t>
        <a:bodyPr/>
        <a:lstStyle/>
        <a:p>
          <a:r>
            <a:rPr lang="en-US"/>
            <a:t>Fund 2-7 hub nonprofits to rapidly build clean financing capacity</a:t>
          </a:r>
        </a:p>
      </dgm:t>
    </dgm:pt>
    <dgm:pt modelId="{DDC1E4D1-DA21-4A25-804E-A7E8DB1A8E3E}" type="parTrans" cxnId="{660B6751-3744-4D28-B1AF-F47EAD9E1984}">
      <dgm:prSet/>
      <dgm:spPr/>
      <dgm:t>
        <a:bodyPr/>
        <a:lstStyle/>
        <a:p>
          <a:endParaRPr lang="en-US"/>
        </a:p>
      </dgm:t>
    </dgm:pt>
    <dgm:pt modelId="{606B6D28-104A-4F32-9D37-11E0D092A188}" type="sibTrans" cxnId="{660B6751-3744-4D28-B1AF-F47EAD9E1984}">
      <dgm:prSet/>
      <dgm:spPr/>
      <dgm:t>
        <a:bodyPr/>
        <a:lstStyle/>
        <a:p>
          <a:endParaRPr lang="en-US"/>
        </a:p>
      </dgm:t>
    </dgm:pt>
    <dgm:pt modelId="{3CD1D887-FF54-428E-94F9-9E5BA78EF2D2}">
      <dgm:prSet/>
      <dgm:spPr/>
      <dgm:t>
        <a:bodyPr/>
        <a:lstStyle/>
        <a:p>
          <a:r>
            <a:rPr lang="en-US"/>
            <a:t>Solar for All Competition: $7 Billion</a:t>
          </a:r>
        </a:p>
      </dgm:t>
    </dgm:pt>
    <dgm:pt modelId="{E52D940F-8001-48AB-A8B2-587F02744EA4}" type="parTrans" cxnId="{FF89F1E6-A01A-493D-8BEB-9FF7ADEEEB95}">
      <dgm:prSet/>
      <dgm:spPr/>
      <dgm:t>
        <a:bodyPr/>
        <a:lstStyle/>
        <a:p>
          <a:endParaRPr lang="en-US"/>
        </a:p>
      </dgm:t>
    </dgm:pt>
    <dgm:pt modelId="{F60ED33B-D548-4DAE-92E3-A869C7376E03}" type="sibTrans" cxnId="{FF89F1E6-A01A-493D-8BEB-9FF7ADEEEB95}">
      <dgm:prSet/>
      <dgm:spPr/>
      <dgm:t>
        <a:bodyPr/>
        <a:lstStyle/>
        <a:p>
          <a:endParaRPr lang="en-US"/>
        </a:p>
      </dgm:t>
    </dgm:pt>
    <dgm:pt modelId="{C0E660E7-A36F-4EDD-8F27-8E80F5F3E3DE}">
      <dgm:prSet/>
      <dgm:spPr/>
      <dgm:t>
        <a:bodyPr/>
        <a:lstStyle/>
        <a:p>
          <a:r>
            <a:rPr lang="en-US"/>
            <a:t>Up to 60 grants to state, Tribal governments, municipalities and nonprofits to expand low-income and disadvantaged community solar</a:t>
          </a:r>
        </a:p>
      </dgm:t>
    </dgm:pt>
    <dgm:pt modelId="{CE7F20B8-0AAB-4E2D-BE62-5CD8E54DA327}" type="parTrans" cxnId="{BB6E9956-6317-4DA0-9A81-51E21D7C6C50}">
      <dgm:prSet/>
      <dgm:spPr/>
      <dgm:t>
        <a:bodyPr/>
        <a:lstStyle/>
        <a:p>
          <a:endParaRPr lang="en-US"/>
        </a:p>
      </dgm:t>
    </dgm:pt>
    <dgm:pt modelId="{3062739A-EFD1-4014-A256-61B93E3A8947}" type="sibTrans" cxnId="{BB6E9956-6317-4DA0-9A81-51E21D7C6C50}">
      <dgm:prSet/>
      <dgm:spPr/>
      <dgm:t>
        <a:bodyPr/>
        <a:lstStyle/>
        <a:p>
          <a:endParaRPr lang="en-US"/>
        </a:p>
      </dgm:t>
    </dgm:pt>
    <dgm:pt modelId="{AF6F73C6-CA1F-4797-9D50-C55644A232B9}" type="pres">
      <dgm:prSet presAssocID="{E327EE72-00AE-43E6-92EF-2155715643BA}" presName="hierChild1" presStyleCnt="0">
        <dgm:presLayoutVars>
          <dgm:orgChart val="1"/>
          <dgm:chPref val="1"/>
          <dgm:dir/>
          <dgm:animOne val="branch"/>
          <dgm:animLvl val="lvl"/>
          <dgm:resizeHandles/>
        </dgm:presLayoutVars>
      </dgm:prSet>
      <dgm:spPr/>
    </dgm:pt>
    <dgm:pt modelId="{F58D3848-3A21-430C-B93C-249A6788B309}" type="pres">
      <dgm:prSet presAssocID="{94649278-C54E-4FCB-9D98-AC5793ED3FA1}" presName="hierRoot1" presStyleCnt="0">
        <dgm:presLayoutVars>
          <dgm:hierBranch val="init"/>
        </dgm:presLayoutVars>
      </dgm:prSet>
      <dgm:spPr/>
    </dgm:pt>
    <dgm:pt modelId="{98CA0EE9-341B-4AFA-9034-94F24C657B1C}" type="pres">
      <dgm:prSet presAssocID="{94649278-C54E-4FCB-9D98-AC5793ED3FA1}" presName="rootComposite1" presStyleCnt="0"/>
      <dgm:spPr/>
    </dgm:pt>
    <dgm:pt modelId="{787F9A3B-80F8-4773-BF3E-4AB58629C932}" type="pres">
      <dgm:prSet presAssocID="{94649278-C54E-4FCB-9D98-AC5793ED3FA1}" presName="rootText1" presStyleLbl="node0" presStyleIdx="0" presStyleCnt="3">
        <dgm:presLayoutVars>
          <dgm:chPref val="3"/>
        </dgm:presLayoutVars>
      </dgm:prSet>
      <dgm:spPr/>
    </dgm:pt>
    <dgm:pt modelId="{74F1EB35-91A1-4735-BF4E-38CE202C6D72}" type="pres">
      <dgm:prSet presAssocID="{94649278-C54E-4FCB-9D98-AC5793ED3FA1}" presName="rootConnector1" presStyleLbl="node1" presStyleIdx="0" presStyleCnt="0"/>
      <dgm:spPr/>
    </dgm:pt>
    <dgm:pt modelId="{493859D9-2D0A-4D23-B492-2EF2FF279277}" type="pres">
      <dgm:prSet presAssocID="{94649278-C54E-4FCB-9D98-AC5793ED3FA1}" presName="hierChild2" presStyleCnt="0"/>
      <dgm:spPr/>
    </dgm:pt>
    <dgm:pt modelId="{2026394F-085B-4AE2-B146-5D8E1EAA3AF1}" type="pres">
      <dgm:prSet presAssocID="{BCE24DFD-9791-476F-9A56-C3E3FE170839}" presName="Name37" presStyleLbl="parChTrans1D2" presStyleIdx="0" presStyleCnt="3"/>
      <dgm:spPr/>
    </dgm:pt>
    <dgm:pt modelId="{E9EA45DC-F8DC-4184-941C-6EF348D1FD07}" type="pres">
      <dgm:prSet presAssocID="{81FF9C9A-6692-4EDE-BCC9-C2E8D5E491F6}" presName="hierRoot2" presStyleCnt="0">
        <dgm:presLayoutVars>
          <dgm:hierBranch val="init"/>
        </dgm:presLayoutVars>
      </dgm:prSet>
      <dgm:spPr/>
    </dgm:pt>
    <dgm:pt modelId="{761B0C55-FB3A-42F9-B67C-1C816EF2CE57}" type="pres">
      <dgm:prSet presAssocID="{81FF9C9A-6692-4EDE-BCC9-C2E8D5E491F6}" presName="rootComposite" presStyleCnt="0"/>
      <dgm:spPr/>
    </dgm:pt>
    <dgm:pt modelId="{AF35D086-E8D7-44FE-95C7-9384DCA62549}" type="pres">
      <dgm:prSet presAssocID="{81FF9C9A-6692-4EDE-BCC9-C2E8D5E491F6}" presName="rootText" presStyleLbl="node2" presStyleIdx="0" presStyleCnt="3">
        <dgm:presLayoutVars>
          <dgm:chPref val="3"/>
        </dgm:presLayoutVars>
      </dgm:prSet>
      <dgm:spPr/>
    </dgm:pt>
    <dgm:pt modelId="{E1835117-C233-4538-AE41-51AD105C790F}" type="pres">
      <dgm:prSet presAssocID="{81FF9C9A-6692-4EDE-BCC9-C2E8D5E491F6}" presName="rootConnector" presStyleLbl="node2" presStyleIdx="0" presStyleCnt="3"/>
      <dgm:spPr/>
    </dgm:pt>
    <dgm:pt modelId="{805653FD-CA4B-44EF-A798-DD1DAAE79872}" type="pres">
      <dgm:prSet presAssocID="{81FF9C9A-6692-4EDE-BCC9-C2E8D5E491F6}" presName="hierChild4" presStyleCnt="0"/>
      <dgm:spPr/>
    </dgm:pt>
    <dgm:pt modelId="{86FFFD66-7F94-433F-ACEF-69B409E2AF06}" type="pres">
      <dgm:prSet presAssocID="{81FF9C9A-6692-4EDE-BCC9-C2E8D5E491F6}" presName="hierChild5" presStyleCnt="0"/>
      <dgm:spPr/>
    </dgm:pt>
    <dgm:pt modelId="{B965ABBD-0A84-4181-8E29-6BD1D529E2A7}" type="pres">
      <dgm:prSet presAssocID="{94649278-C54E-4FCB-9D98-AC5793ED3FA1}" presName="hierChild3" presStyleCnt="0"/>
      <dgm:spPr/>
    </dgm:pt>
    <dgm:pt modelId="{108296D7-F791-486E-A953-A57C93EE971D}" type="pres">
      <dgm:prSet presAssocID="{06A8FD07-5798-46C2-9D09-EE3D1B01AAB9}" presName="hierRoot1" presStyleCnt="0">
        <dgm:presLayoutVars>
          <dgm:hierBranch val="init"/>
        </dgm:presLayoutVars>
      </dgm:prSet>
      <dgm:spPr/>
    </dgm:pt>
    <dgm:pt modelId="{DB02ECF5-1071-4CEC-82F0-DC78CC5E20A3}" type="pres">
      <dgm:prSet presAssocID="{06A8FD07-5798-46C2-9D09-EE3D1B01AAB9}" presName="rootComposite1" presStyleCnt="0"/>
      <dgm:spPr/>
    </dgm:pt>
    <dgm:pt modelId="{8D152A23-EB61-4D0C-9983-E9A019171B4D}" type="pres">
      <dgm:prSet presAssocID="{06A8FD07-5798-46C2-9D09-EE3D1B01AAB9}" presName="rootText1" presStyleLbl="node0" presStyleIdx="1" presStyleCnt="3">
        <dgm:presLayoutVars>
          <dgm:chPref val="3"/>
        </dgm:presLayoutVars>
      </dgm:prSet>
      <dgm:spPr/>
    </dgm:pt>
    <dgm:pt modelId="{DDA97859-53B7-4572-8F15-66C79D0ADE5B}" type="pres">
      <dgm:prSet presAssocID="{06A8FD07-5798-46C2-9D09-EE3D1B01AAB9}" presName="rootConnector1" presStyleLbl="node1" presStyleIdx="0" presStyleCnt="0"/>
      <dgm:spPr/>
    </dgm:pt>
    <dgm:pt modelId="{6D61BDA5-BA1A-4713-A8D7-6D1B227436C1}" type="pres">
      <dgm:prSet presAssocID="{06A8FD07-5798-46C2-9D09-EE3D1B01AAB9}" presName="hierChild2" presStyleCnt="0"/>
      <dgm:spPr/>
    </dgm:pt>
    <dgm:pt modelId="{EC984FA7-552D-4098-887D-7CF04D5B26C5}" type="pres">
      <dgm:prSet presAssocID="{DDC1E4D1-DA21-4A25-804E-A7E8DB1A8E3E}" presName="Name37" presStyleLbl="parChTrans1D2" presStyleIdx="1" presStyleCnt="3"/>
      <dgm:spPr/>
    </dgm:pt>
    <dgm:pt modelId="{79535343-C9E7-4890-B284-901955A5BF28}" type="pres">
      <dgm:prSet presAssocID="{DAB137E5-64C8-48D0-89AD-E5FF2D9581AF}" presName="hierRoot2" presStyleCnt="0">
        <dgm:presLayoutVars>
          <dgm:hierBranch val="init"/>
        </dgm:presLayoutVars>
      </dgm:prSet>
      <dgm:spPr/>
    </dgm:pt>
    <dgm:pt modelId="{E47F2365-A98D-4F25-8A92-A5901045FEE8}" type="pres">
      <dgm:prSet presAssocID="{DAB137E5-64C8-48D0-89AD-E5FF2D9581AF}" presName="rootComposite" presStyleCnt="0"/>
      <dgm:spPr/>
    </dgm:pt>
    <dgm:pt modelId="{BB8791A0-D9C9-48EE-97C3-66BDB8C62336}" type="pres">
      <dgm:prSet presAssocID="{DAB137E5-64C8-48D0-89AD-E5FF2D9581AF}" presName="rootText" presStyleLbl="node2" presStyleIdx="1" presStyleCnt="3">
        <dgm:presLayoutVars>
          <dgm:chPref val="3"/>
        </dgm:presLayoutVars>
      </dgm:prSet>
      <dgm:spPr/>
    </dgm:pt>
    <dgm:pt modelId="{1DD1B593-54BF-4490-A5A0-9D8A230426A2}" type="pres">
      <dgm:prSet presAssocID="{DAB137E5-64C8-48D0-89AD-E5FF2D9581AF}" presName="rootConnector" presStyleLbl="node2" presStyleIdx="1" presStyleCnt="3"/>
      <dgm:spPr/>
    </dgm:pt>
    <dgm:pt modelId="{2E01FD47-7BF7-481C-82BE-685987FB7AE6}" type="pres">
      <dgm:prSet presAssocID="{DAB137E5-64C8-48D0-89AD-E5FF2D9581AF}" presName="hierChild4" presStyleCnt="0"/>
      <dgm:spPr/>
    </dgm:pt>
    <dgm:pt modelId="{67A2493A-C367-4E26-95AF-5768AB0D7E86}" type="pres">
      <dgm:prSet presAssocID="{DAB137E5-64C8-48D0-89AD-E5FF2D9581AF}" presName="hierChild5" presStyleCnt="0"/>
      <dgm:spPr/>
    </dgm:pt>
    <dgm:pt modelId="{64D2CE5C-6E0B-49CB-AD42-A48DE4687C41}" type="pres">
      <dgm:prSet presAssocID="{06A8FD07-5798-46C2-9D09-EE3D1B01AAB9}" presName="hierChild3" presStyleCnt="0"/>
      <dgm:spPr/>
    </dgm:pt>
    <dgm:pt modelId="{A412B439-BABB-48C9-A1F8-F15198CD9C82}" type="pres">
      <dgm:prSet presAssocID="{3CD1D887-FF54-428E-94F9-9E5BA78EF2D2}" presName="hierRoot1" presStyleCnt="0">
        <dgm:presLayoutVars>
          <dgm:hierBranch val="init"/>
        </dgm:presLayoutVars>
      </dgm:prSet>
      <dgm:spPr/>
    </dgm:pt>
    <dgm:pt modelId="{C6FEBAEC-A20E-48AA-8338-632A03AF11B2}" type="pres">
      <dgm:prSet presAssocID="{3CD1D887-FF54-428E-94F9-9E5BA78EF2D2}" presName="rootComposite1" presStyleCnt="0"/>
      <dgm:spPr/>
    </dgm:pt>
    <dgm:pt modelId="{5FBC7614-D5CA-4655-B1FC-760FEDC2F42A}" type="pres">
      <dgm:prSet presAssocID="{3CD1D887-FF54-428E-94F9-9E5BA78EF2D2}" presName="rootText1" presStyleLbl="node0" presStyleIdx="2" presStyleCnt="3">
        <dgm:presLayoutVars>
          <dgm:chPref val="3"/>
        </dgm:presLayoutVars>
      </dgm:prSet>
      <dgm:spPr/>
    </dgm:pt>
    <dgm:pt modelId="{3903DE59-A142-46CE-A259-FDD6F9758BDA}" type="pres">
      <dgm:prSet presAssocID="{3CD1D887-FF54-428E-94F9-9E5BA78EF2D2}" presName="rootConnector1" presStyleLbl="node1" presStyleIdx="0" presStyleCnt="0"/>
      <dgm:spPr/>
    </dgm:pt>
    <dgm:pt modelId="{C5136BD4-774E-43CD-BB9D-5ED3A5310C89}" type="pres">
      <dgm:prSet presAssocID="{3CD1D887-FF54-428E-94F9-9E5BA78EF2D2}" presName="hierChild2" presStyleCnt="0"/>
      <dgm:spPr/>
    </dgm:pt>
    <dgm:pt modelId="{1E4CD3C8-AD66-4D58-84B6-0F48027185E5}" type="pres">
      <dgm:prSet presAssocID="{CE7F20B8-0AAB-4E2D-BE62-5CD8E54DA327}" presName="Name37" presStyleLbl="parChTrans1D2" presStyleIdx="2" presStyleCnt="3"/>
      <dgm:spPr/>
    </dgm:pt>
    <dgm:pt modelId="{5A2604E6-74C2-410E-B4EE-B1A8E59E40C4}" type="pres">
      <dgm:prSet presAssocID="{C0E660E7-A36F-4EDD-8F27-8E80F5F3E3DE}" presName="hierRoot2" presStyleCnt="0">
        <dgm:presLayoutVars>
          <dgm:hierBranch val="init"/>
        </dgm:presLayoutVars>
      </dgm:prSet>
      <dgm:spPr/>
    </dgm:pt>
    <dgm:pt modelId="{142924C7-E34B-4800-867C-3A325BAF5542}" type="pres">
      <dgm:prSet presAssocID="{C0E660E7-A36F-4EDD-8F27-8E80F5F3E3DE}" presName="rootComposite" presStyleCnt="0"/>
      <dgm:spPr/>
    </dgm:pt>
    <dgm:pt modelId="{7A205381-EB73-45D0-8675-3BC9E2CD6425}" type="pres">
      <dgm:prSet presAssocID="{C0E660E7-A36F-4EDD-8F27-8E80F5F3E3DE}" presName="rootText" presStyleLbl="node2" presStyleIdx="2" presStyleCnt="3">
        <dgm:presLayoutVars>
          <dgm:chPref val="3"/>
        </dgm:presLayoutVars>
      </dgm:prSet>
      <dgm:spPr/>
    </dgm:pt>
    <dgm:pt modelId="{9E4C2511-C222-4473-9F4D-0CF17B28B5F6}" type="pres">
      <dgm:prSet presAssocID="{C0E660E7-A36F-4EDD-8F27-8E80F5F3E3DE}" presName="rootConnector" presStyleLbl="node2" presStyleIdx="2" presStyleCnt="3"/>
      <dgm:spPr/>
    </dgm:pt>
    <dgm:pt modelId="{73FC765C-8BB3-4B22-8D7F-2D0CA4D718D0}" type="pres">
      <dgm:prSet presAssocID="{C0E660E7-A36F-4EDD-8F27-8E80F5F3E3DE}" presName="hierChild4" presStyleCnt="0"/>
      <dgm:spPr/>
    </dgm:pt>
    <dgm:pt modelId="{6AB0715B-17A3-45EA-B286-FFF6D06C0E6D}" type="pres">
      <dgm:prSet presAssocID="{C0E660E7-A36F-4EDD-8F27-8E80F5F3E3DE}" presName="hierChild5" presStyleCnt="0"/>
      <dgm:spPr/>
    </dgm:pt>
    <dgm:pt modelId="{2746512D-9754-4E3F-95C7-9FE99A8C448B}" type="pres">
      <dgm:prSet presAssocID="{3CD1D887-FF54-428E-94F9-9E5BA78EF2D2}" presName="hierChild3" presStyleCnt="0"/>
      <dgm:spPr/>
    </dgm:pt>
  </dgm:ptLst>
  <dgm:cxnLst>
    <dgm:cxn modelId="{426F2118-D01E-469D-8E4D-C7141B7818F6}" srcId="{94649278-C54E-4FCB-9D98-AC5793ED3FA1}" destId="{81FF9C9A-6692-4EDE-BCC9-C2E8D5E491F6}" srcOrd="0" destOrd="0" parTransId="{BCE24DFD-9791-476F-9A56-C3E3FE170839}" sibTransId="{7D3ADD32-6017-4CEF-A680-2B7347EA4E46}"/>
    <dgm:cxn modelId="{89050862-83FC-4079-BBDD-2DFA53032EBA}" srcId="{E327EE72-00AE-43E6-92EF-2155715643BA}" destId="{06A8FD07-5798-46C2-9D09-EE3D1B01AAB9}" srcOrd="1" destOrd="0" parTransId="{6D1E7EA4-65AE-4D11-9E42-71F9313ACA39}" sibTransId="{1ED28CF1-A03B-4DC4-82FB-8B0ACCC0DFD3}"/>
    <dgm:cxn modelId="{46BFE84B-DA9A-4D90-BBD7-2E77E43F1D7C}" type="presOf" srcId="{C0E660E7-A36F-4EDD-8F27-8E80F5F3E3DE}" destId="{9E4C2511-C222-4473-9F4D-0CF17B28B5F6}" srcOrd="1" destOrd="0" presId="urn:microsoft.com/office/officeart/2005/8/layout/orgChart1"/>
    <dgm:cxn modelId="{9AB7C36E-4AEC-4255-ACE7-52258C515B4D}" type="presOf" srcId="{DAB137E5-64C8-48D0-89AD-E5FF2D9581AF}" destId="{1DD1B593-54BF-4490-A5A0-9D8A230426A2}" srcOrd="1" destOrd="0" presId="urn:microsoft.com/office/officeart/2005/8/layout/orgChart1"/>
    <dgm:cxn modelId="{FFABD96F-5FCF-4844-85E8-54703B141124}" type="presOf" srcId="{3CD1D887-FF54-428E-94F9-9E5BA78EF2D2}" destId="{3903DE59-A142-46CE-A259-FDD6F9758BDA}" srcOrd="1" destOrd="0" presId="urn:microsoft.com/office/officeart/2005/8/layout/orgChart1"/>
    <dgm:cxn modelId="{660B6751-3744-4D28-B1AF-F47EAD9E1984}" srcId="{06A8FD07-5798-46C2-9D09-EE3D1B01AAB9}" destId="{DAB137E5-64C8-48D0-89AD-E5FF2D9581AF}" srcOrd="0" destOrd="0" parTransId="{DDC1E4D1-DA21-4A25-804E-A7E8DB1A8E3E}" sibTransId="{606B6D28-104A-4F32-9D37-11E0D092A188}"/>
    <dgm:cxn modelId="{4B718772-6185-4D8D-9F5E-FB9239EFB958}" type="presOf" srcId="{BCE24DFD-9791-476F-9A56-C3E3FE170839}" destId="{2026394F-085B-4AE2-B146-5D8E1EAA3AF1}" srcOrd="0" destOrd="0" presId="urn:microsoft.com/office/officeart/2005/8/layout/orgChart1"/>
    <dgm:cxn modelId="{BB6E9956-6317-4DA0-9A81-51E21D7C6C50}" srcId="{3CD1D887-FF54-428E-94F9-9E5BA78EF2D2}" destId="{C0E660E7-A36F-4EDD-8F27-8E80F5F3E3DE}" srcOrd="0" destOrd="0" parTransId="{CE7F20B8-0AAB-4E2D-BE62-5CD8E54DA327}" sibTransId="{3062739A-EFD1-4014-A256-61B93E3A8947}"/>
    <dgm:cxn modelId="{8BA5A68C-E74E-4453-89D0-8201CF10CD3A}" type="presOf" srcId="{3CD1D887-FF54-428E-94F9-9E5BA78EF2D2}" destId="{5FBC7614-D5CA-4655-B1FC-760FEDC2F42A}" srcOrd="0" destOrd="0" presId="urn:microsoft.com/office/officeart/2005/8/layout/orgChart1"/>
    <dgm:cxn modelId="{ECF17CA4-7AD8-47FC-A7F7-C431B5ED5D33}" srcId="{E327EE72-00AE-43E6-92EF-2155715643BA}" destId="{94649278-C54E-4FCB-9D98-AC5793ED3FA1}" srcOrd="0" destOrd="0" parTransId="{9556F2E8-5611-4995-BB09-7D0F3A68F616}" sibTransId="{8C5B8896-5D92-4297-8104-3FAC5D89643E}"/>
    <dgm:cxn modelId="{3FE0AFBA-D9E6-4F45-9E82-29B57ED051AA}" type="presOf" srcId="{81FF9C9A-6692-4EDE-BCC9-C2E8D5E491F6}" destId="{AF35D086-E8D7-44FE-95C7-9384DCA62549}" srcOrd="0" destOrd="0" presId="urn:microsoft.com/office/officeart/2005/8/layout/orgChart1"/>
    <dgm:cxn modelId="{4990DEC0-17F4-4915-8F3B-8A4B228E31C6}" type="presOf" srcId="{DDC1E4D1-DA21-4A25-804E-A7E8DB1A8E3E}" destId="{EC984FA7-552D-4098-887D-7CF04D5B26C5}" srcOrd="0" destOrd="0" presId="urn:microsoft.com/office/officeart/2005/8/layout/orgChart1"/>
    <dgm:cxn modelId="{365F20C2-238D-4266-B093-1715CD1278E3}" type="presOf" srcId="{06A8FD07-5798-46C2-9D09-EE3D1B01AAB9}" destId="{8D152A23-EB61-4D0C-9983-E9A019171B4D}" srcOrd="0" destOrd="0" presId="urn:microsoft.com/office/officeart/2005/8/layout/orgChart1"/>
    <dgm:cxn modelId="{760A3DC6-FF43-48A7-9593-437F4A187310}" type="presOf" srcId="{81FF9C9A-6692-4EDE-BCC9-C2E8D5E491F6}" destId="{E1835117-C233-4538-AE41-51AD105C790F}" srcOrd="1" destOrd="0" presId="urn:microsoft.com/office/officeart/2005/8/layout/orgChart1"/>
    <dgm:cxn modelId="{903FECC9-9CF7-4978-9881-8198302D0B40}" type="presOf" srcId="{E327EE72-00AE-43E6-92EF-2155715643BA}" destId="{AF6F73C6-CA1F-4797-9D50-C55644A232B9}" srcOrd="0" destOrd="0" presId="urn:microsoft.com/office/officeart/2005/8/layout/orgChart1"/>
    <dgm:cxn modelId="{179EDFD1-BD19-4284-B8DE-B77CE6C41076}" type="presOf" srcId="{94649278-C54E-4FCB-9D98-AC5793ED3FA1}" destId="{74F1EB35-91A1-4735-BF4E-38CE202C6D72}" srcOrd="1" destOrd="0" presId="urn:microsoft.com/office/officeart/2005/8/layout/orgChart1"/>
    <dgm:cxn modelId="{F67EFCDD-7680-4928-A8C1-774C7DF09AE0}" type="presOf" srcId="{CE7F20B8-0AAB-4E2D-BE62-5CD8E54DA327}" destId="{1E4CD3C8-AD66-4D58-84B6-0F48027185E5}" srcOrd="0" destOrd="0" presId="urn:microsoft.com/office/officeart/2005/8/layout/orgChart1"/>
    <dgm:cxn modelId="{8964DFDF-4D26-44F5-9869-F83C2BC2283E}" type="presOf" srcId="{C0E660E7-A36F-4EDD-8F27-8E80F5F3E3DE}" destId="{7A205381-EB73-45D0-8675-3BC9E2CD6425}" srcOrd="0" destOrd="0" presId="urn:microsoft.com/office/officeart/2005/8/layout/orgChart1"/>
    <dgm:cxn modelId="{FF89F1E6-A01A-493D-8BEB-9FF7ADEEEB95}" srcId="{E327EE72-00AE-43E6-92EF-2155715643BA}" destId="{3CD1D887-FF54-428E-94F9-9E5BA78EF2D2}" srcOrd="2" destOrd="0" parTransId="{E52D940F-8001-48AB-A8B2-587F02744EA4}" sibTransId="{F60ED33B-D548-4DAE-92E3-A869C7376E03}"/>
    <dgm:cxn modelId="{198205EA-8B88-4E0D-9C04-AD93CBA42365}" type="presOf" srcId="{06A8FD07-5798-46C2-9D09-EE3D1B01AAB9}" destId="{DDA97859-53B7-4572-8F15-66C79D0ADE5B}" srcOrd="1" destOrd="0" presId="urn:microsoft.com/office/officeart/2005/8/layout/orgChart1"/>
    <dgm:cxn modelId="{A2760FEB-6C20-42B1-AB8A-71B2E08039B8}" type="presOf" srcId="{DAB137E5-64C8-48D0-89AD-E5FF2D9581AF}" destId="{BB8791A0-D9C9-48EE-97C3-66BDB8C62336}" srcOrd="0" destOrd="0" presId="urn:microsoft.com/office/officeart/2005/8/layout/orgChart1"/>
    <dgm:cxn modelId="{515A00F5-87F9-44CA-A039-38EAF7F0CFD1}" type="presOf" srcId="{94649278-C54E-4FCB-9D98-AC5793ED3FA1}" destId="{787F9A3B-80F8-4773-BF3E-4AB58629C932}" srcOrd="0" destOrd="0" presId="urn:microsoft.com/office/officeart/2005/8/layout/orgChart1"/>
    <dgm:cxn modelId="{268565A6-216D-4FD0-895E-79FED386AB63}" type="presParOf" srcId="{AF6F73C6-CA1F-4797-9D50-C55644A232B9}" destId="{F58D3848-3A21-430C-B93C-249A6788B309}" srcOrd="0" destOrd="0" presId="urn:microsoft.com/office/officeart/2005/8/layout/orgChart1"/>
    <dgm:cxn modelId="{FE2612C5-6643-47C2-89D8-DA3EF03EB697}" type="presParOf" srcId="{F58D3848-3A21-430C-B93C-249A6788B309}" destId="{98CA0EE9-341B-4AFA-9034-94F24C657B1C}" srcOrd="0" destOrd="0" presId="urn:microsoft.com/office/officeart/2005/8/layout/orgChart1"/>
    <dgm:cxn modelId="{070714A1-538E-47F3-9B69-97ED04FA731A}" type="presParOf" srcId="{98CA0EE9-341B-4AFA-9034-94F24C657B1C}" destId="{787F9A3B-80F8-4773-BF3E-4AB58629C932}" srcOrd="0" destOrd="0" presId="urn:microsoft.com/office/officeart/2005/8/layout/orgChart1"/>
    <dgm:cxn modelId="{151F5FBF-C77B-4731-BF95-ED582C5A854F}" type="presParOf" srcId="{98CA0EE9-341B-4AFA-9034-94F24C657B1C}" destId="{74F1EB35-91A1-4735-BF4E-38CE202C6D72}" srcOrd="1" destOrd="0" presId="urn:microsoft.com/office/officeart/2005/8/layout/orgChart1"/>
    <dgm:cxn modelId="{44440AEF-DD28-403A-AFB6-54205A44C40D}" type="presParOf" srcId="{F58D3848-3A21-430C-B93C-249A6788B309}" destId="{493859D9-2D0A-4D23-B492-2EF2FF279277}" srcOrd="1" destOrd="0" presId="urn:microsoft.com/office/officeart/2005/8/layout/orgChart1"/>
    <dgm:cxn modelId="{5AB792EF-2735-4D72-BB90-E96CF1D085CF}" type="presParOf" srcId="{493859D9-2D0A-4D23-B492-2EF2FF279277}" destId="{2026394F-085B-4AE2-B146-5D8E1EAA3AF1}" srcOrd="0" destOrd="0" presId="urn:microsoft.com/office/officeart/2005/8/layout/orgChart1"/>
    <dgm:cxn modelId="{B6F732B4-3532-4539-96EC-9EAEE1BD05B8}" type="presParOf" srcId="{493859D9-2D0A-4D23-B492-2EF2FF279277}" destId="{E9EA45DC-F8DC-4184-941C-6EF348D1FD07}" srcOrd="1" destOrd="0" presId="urn:microsoft.com/office/officeart/2005/8/layout/orgChart1"/>
    <dgm:cxn modelId="{D5BE6F36-2DBA-4940-8776-FEFA28526008}" type="presParOf" srcId="{E9EA45DC-F8DC-4184-941C-6EF348D1FD07}" destId="{761B0C55-FB3A-42F9-B67C-1C816EF2CE57}" srcOrd="0" destOrd="0" presId="urn:microsoft.com/office/officeart/2005/8/layout/orgChart1"/>
    <dgm:cxn modelId="{B2CE158B-C520-4D7D-A9AF-E5D7D6B16673}" type="presParOf" srcId="{761B0C55-FB3A-42F9-B67C-1C816EF2CE57}" destId="{AF35D086-E8D7-44FE-95C7-9384DCA62549}" srcOrd="0" destOrd="0" presId="urn:microsoft.com/office/officeart/2005/8/layout/orgChart1"/>
    <dgm:cxn modelId="{4564E019-A00D-4B75-B86F-BD2C470CD6AB}" type="presParOf" srcId="{761B0C55-FB3A-42F9-B67C-1C816EF2CE57}" destId="{E1835117-C233-4538-AE41-51AD105C790F}" srcOrd="1" destOrd="0" presId="urn:microsoft.com/office/officeart/2005/8/layout/orgChart1"/>
    <dgm:cxn modelId="{068E4A98-160F-44FC-90FD-D5D65C2A66C9}" type="presParOf" srcId="{E9EA45DC-F8DC-4184-941C-6EF348D1FD07}" destId="{805653FD-CA4B-44EF-A798-DD1DAAE79872}" srcOrd="1" destOrd="0" presId="urn:microsoft.com/office/officeart/2005/8/layout/orgChart1"/>
    <dgm:cxn modelId="{C13E1F1A-25B1-485B-993B-0DD8A2E8F312}" type="presParOf" srcId="{E9EA45DC-F8DC-4184-941C-6EF348D1FD07}" destId="{86FFFD66-7F94-433F-ACEF-69B409E2AF06}" srcOrd="2" destOrd="0" presId="urn:microsoft.com/office/officeart/2005/8/layout/orgChart1"/>
    <dgm:cxn modelId="{689A027A-931E-48D9-934D-7155F7C32A79}" type="presParOf" srcId="{F58D3848-3A21-430C-B93C-249A6788B309}" destId="{B965ABBD-0A84-4181-8E29-6BD1D529E2A7}" srcOrd="2" destOrd="0" presId="urn:microsoft.com/office/officeart/2005/8/layout/orgChart1"/>
    <dgm:cxn modelId="{E5B291FD-A9DC-4967-A129-CE3133491D7A}" type="presParOf" srcId="{AF6F73C6-CA1F-4797-9D50-C55644A232B9}" destId="{108296D7-F791-486E-A953-A57C93EE971D}" srcOrd="1" destOrd="0" presId="urn:microsoft.com/office/officeart/2005/8/layout/orgChart1"/>
    <dgm:cxn modelId="{2051B9F0-3748-4025-BC01-33A8DE98D5EE}" type="presParOf" srcId="{108296D7-F791-486E-A953-A57C93EE971D}" destId="{DB02ECF5-1071-4CEC-82F0-DC78CC5E20A3}" srcOrd="0" destOrd="0" presId="urn:microsoft.com/office/officeart/2005/8/layout/orgChart1"/>
    <dgm:cxn modelId="{D82E10B8-0E84-41AF-B6A7-5FE5E4A96FB1}" type="presParOf" srcId="{DB02ECF5-1071-4CEC-82F0-DC78CC5E20A3}" destId="{8D152A23-EB61-4D0C-9983-E9A019171B4D}" srcOrd="0" destOrd="0" presId="urn:microsoft.com/office/officeart/2005/8/layout/orgChart1"/>
    <dgm:cxn modelId="{98AF27C9-F42F-4478-A4C6-EBA1945F8455}" type="presParOf" srcId="{DB02ECF5-1071-4CEC-82F0-DC78CC5E20A3}" destId="{DDA97859-53B7-4572-8F15-66C79D0ADE5B}" srcOrd="1" destOrd="0" presId="urn:microsoft.com/office/officeart/2005/8/layout/orgChart1"/>
    <dgm:cxn modelId="{D582BB83-7CAD-42FA-8385-50F4D5FDE76C}" type="presParOf" srcId="{108296D7-F791-486E-A953-A57C93EE971D}" destId="{6D61BDA5-BA1A-4713-A8D7-6D1B227436C1}" srcOrd="1" destOrd="0" presId="urn:microsoft.com/office/officeart/2005/8/layout/orgChart1"/>
    <dgm:cxn modelId="{A5D0EFCE-4948-4B70-BDA2-2ABA462F1A16}" type="presParOf" srcId="{6D61BDA5-BA1A-4713-A8D7-6D1B227436C1}" destId="{EC984FA7-552D-4098-887D-7CF04D5B26C5}" srcOrd="0" destOrd="0" presId="urn:microsoft.com/office/officeart/2005/8/layout/orgChart1"/>
    <dgm:cxn modelId="{3C315F71-61F5-4065-8C53-22C93AEF7C4F}" type="presParOf" srcId="{6D61BDA5-BA1A-4713-A8D7-6D1B227436C1}" destId="{79535343-C9E7-4890-B284-901955A5BF28}" srcOrd="1" destOrd="0" presId="urn:microsoft.com/office/officeart/2005/8/layout/orgChart1"/>
    <dgm:cxn modelId="{80927B18-A132-4F17-AB06-084E2154CCF1}" type="presParOf" srcId="{79535343-C9E7-4890-B284-901955A5BF28}" destId="{E47F2365-A98D-4F25-8A92-A5901045FEE8}" srcOrd="0" destOrd="0" presId="urn:microsoft.com/office/officeart/2005/8/layout/orgChart1"/>
    <dgm:cxn modelId="{619F9A8C-0A3A-4860-894B-6CE1B1C6284D}" type="presParOf" srcId="{E47F2365-A98D-4F25-8A92-A5901045FEE8}" destId="{BB8791A0-D9C9-48EE-97C3-66BDB8C62336}" srcOrd="0" destOrd="0" presId="urn:microsoft.com/office/officeart/2005/8/layout/orgChart1"/>
    <dgm:cxn modelId="{D86B4362-240F-4520-B2A6-8E59DEC6B512}" type="presParOf" srcId="{E47F2365-A98D-4F25-8A92-A5901045FEE8}" destId="{1DD1B593-54BF-4490-A5A0-9D8A230426A2}" srcOrd="1" destOrd="0" presId="urn:microsoft.com/office/officeart/2005/8/layout/orgChart1"/>
    <dgm:cxn modelId="{C7D77C90-872F-49B8-9AE7-F5CCB2045DD9}" type="presParOf" srcId="{79535343-C9E7-4890-B284-901955A5BF28}" destId="{2E01FD47-7BF7-481C-82BE-685987FB7AE6}" srcOrd="1" destOrd="0" presId="urn:microsoft.com/office/officeart/2005/8/layout/orgChart1"/>
    <dgm:cxn modelId="{03DD04DE-0ACD-4868-8E18-83C816C9F203}" type="presParOf" srcId="{79535343-C9E7-4890-B284-901955A5BF28}" destId="{67A2493A-C367-4E26-95AF-5768AB0D7E86}" srcOrd="2" destOrd="0" presId="urn:microsoft.com/office/officeart/2005/8/layout/orgChart1"/>
    <dgm:cxn modelId="{F2D79B0B-3203-4D1F-B140-C80CF7980D8F}" type="presParOf" srcId="{108296D7-F791-486E-A953-A57C93EE971D}" destId="{64D2CE5C-6E0B-49CB-AD42-A48DE4687C41}" srcOrd="2" destOrd="0" presId="urn:microsoft.com/office/officeart/2005/8/layout/orgChart1"/>
    <dgm:cxn modelId="{0F2B6CA4-0219-49FE-8F56-8418DFA427B8}" type="presParOf" srcId="{AF6F73C6-CA1F-4797-9D50-C55644A232B9}" destId="{A412B439-BABB-48C9-A1F8-F15198CD9C82}" srcOrd="2" destOrd="0" presId="urn:microsoft.com/office/officeart/2005/8/layout/orgChart1"/>
    <dgm:cxn modelId="{F049E59E-32E5-4CBA-B341-81D86313913E}" type="presParOf" srcId="{A412B439-BABB-48C9-A1F8-F15198CD9C82}" destId="{C6FEBAEC-A20E-48AA-8338-632A03AF11B2}" srcOrd="0" destOrd="0" presId="urn:microsoft.com/office/officeart/2005/8/layout/orgChart1"/>
    <dgm:cxn modelId="{A89A9B5C-F6E4-413E-B37E-8148BAC1077D}" type="presParOf" srcId="{C6FEBAEC-A20E-48AA-8338-632A03AF11B2}" destId="{5FBC7614-D5CA-4655-B1FC-760FEDC2F42A}" srcOrd="0" destOrd="0" presId="urn:microsoft.com/office/officeart/2005/8/layout/orgChart1"/>
    <dgm:cxn modelId="{07EBBBF4-FD53-4008-A4EF-80C7F945E873}" type="presParOf" srcId="{C6FEBAEC-A20E-48AA-8338-632A03AF11B2}" destId="{3903DE59-A142-46CE-A259-FDD6F9758BDA}" srcOrd="1" destOrd="0" presId="urn:microsoft.com/office/officeart/2005/8/layout/orgChart1"/>
    <dgm:cxn modelId="{86F650C3-6E80-4662-8F2A-1F97A3B49E5A}" type="presParOf" srcId="{A412B439-BABB-48C9-A1F8-F15198CD9C82}" destId="{C5136BD4-774E-43CD-BB9D-5ED3A5310C89}" srcOrd="1" destOrd="0" presId="urn:microsoft.com/office/officeart/2005/8/layout/orgChart1"/>
    <dgm:cxn modelId="{CF926749-B530-4BDB-8AE8-E1F7A4AEDC9E}" type="presParOf" srcId="{C5136BD4-774E-43CD-BB9D-5ED3A5310C89}" destId="{1E4CD3C8-AD66-4D58-84B6-0F48027185E5}" srcOrd="0" destOrd="0" presId="urn:microsoft.com/office/officeart/2005/8/layout/orgChart1"/>
    <dgm:cxn modelId="{F3C0AC5C-C92D-40CA-B779-51659E2B0A2E}" type="presParOf" srcId="{C5136BD4-774E-43CD-BB9D-5ED3A5310C89}" destId="{5A2604E6-74C2-410E-B4EE-B1A8E59E40C4}" srcOrd="1" destOrd="0" presId="urn:microsoft.com/office/officeart/2005/8/layout/orgChart1"/>
    <dgm:cxn modelId="{1BAAA732-4DB3-4685-91D3-3B27BBFADB8A}" type="presParOf" srcId="{5A2604E6-74C2-410E-B4EE-B1A8E59E40C4}" destId="{142924C7-E34B-4800-867C-3A325BAF5542}" srcOrd="0" destOrd="0" presId="urn:microsoft.com/office/officeart/2005/8/layout/orgChart1"/>
    <dgm:cxn modelId="{20E6F53A-16C2-4B17-B203-A8E6DB7ACDB5}" type="presParOf" srcId="{142924C7-E34B-4800-867C-3A325BAF5542}" destId="{7A205381-EB73-45D0-8675-3BC9E2CD6425}" srcOrd="0" destOrd="0" presId="urn:microsoft.com/office/officeart/2005/8/layout/orgChart1"/>
    <dgm:cxn modelId="{76336722-C5E2-447A-96FC-A77D10B3D725}" type="presParOf" srcId="{142924C7-E34B-4800-867C-3A325BAF5542}" destId="{9E4C2511-C222-4473-9F4D-0CF17B28B5F6}" srcOrd="1" destOrd="0" presId="urn:microsoft.com/office/officeart/2005/8/layout/orgChart1"/>
    <dgm:cxn modelId="{94CA5F74-A839-4DA3-B0F6-CB7CDDC47686}" type="presParOf" srcId="{5A2604E6-74C2-410E-B4EE-B1A8E59E40C4}" destId="{73FC765C-8BB3-4B22-8D7F-2D0CA4D718D0}" srcOrd="1" destOrd="0" presId="urn:microsoft.com/office/officeart/2005/8/layout/orgChart1"/>
    <dgm:cxn modelId="{CE4F06C0-DA22-4C4B-9063-5C0E84B5F32B}" type="presParOf" srcId="{5A2604E6-74C2-410E-B4EE-B1A8E59E40C4}" destId="{6AB0715B-17A3-45EA-B286-FFF6D06C0E6D}" srcOrd="2" destOrd="0" presId="urn:microsoft.com/office/officeart/2005/8/layout/orgChart1"/>
    <dgm:cxn modelId="{094BCC39-2E04-4F6B-9A62-676AD8398A2E}" type="presParOf" srcId="{A412B439-BABB-48C9-A1F8-F15198CD9C82}" destId="{2746512D-9754-4E3F-95C7-9FE99A8C448B}"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775E12-0BBC-4D23-9B71-359E7561A9F2}" type="doc">
      <dgm:prSet loTypeId="urn:microsoft.com/office/officeart/2005/8/layout/venn1" loCatId="relationship" qsTypeId="urn:microsoft.com/office/officeart/2005/8/quickstyle/simple1" qsCatId="simple" csTypeId="urn:microsoft.com/office/officeart/2005/8/colors/accent1_2" csCatId="accent1"/>
      <dgm:spPr/>
      <dgm:t>
        <a:bodyPr/>
        <a:lstStyle/>
        <a:p>
          <a:endParaRPr lang="en-US"/>
        </a:p>
      </dgm:t>
    </dgm:pt>
    <dgm:pt modelId="{D85917B7-12EF-4C12-8090-079B03713A8E}">
      <dgm:prSet/>
      <dgm:spPr/>
      <dgm:t>
        <a:bodyPr/>
        <a:lstStyle/>
        <a:p>
          <a:endParaRPr lang="en-US"/>
        </a:p>
      </dgm:t>
    </dgm:pt>
    <dgm:pt modelId="{75CA50D7-CDD2-4A09-832D-F3BD448F27DE}" type="parTrans" cxnId="{4732211C-AE53-4AD0-B175-44341192E3FF}">
      <dgm:prSet/>
      <dgm:spPr/>
      <dgm:t>
        <a:bodyPr/>
        <a:lstStyle/>
        <a:p>
          <a:endParaRPr lang="en-US"/>
        </a:p>
      </dgm:t>
    </dgm:pt>
    <dgm:pt modelId="{3F72F6CD-45C4-49CE-8743-753282A3B4E1}" type="sibTrans" cxnId="{4732211C-AE53-4AD0-B175-44341192E3FF}">
      <dgm:prSet/>
      <dgm:spPr/>
      <dgm:t>
        <a:bodyPr/>
        <a:lstStyle/>
        <a:p>
          <a:endParaRPr lang="en-US"/>
        </a:p>
      </dgm:t>
    </dgm:pt>
    <dgm:pt modelId="{155A9018-0C68-4960-A4EC-77E7540EAA2B}">
      <dgm:prSet/>
      <dgm:spPr/>
      <dgm:t>
        <a:bodyPr/>
        <a:lstStyle/>
        <a:p>
          <a:r>
            <a:rPr lang="en-US"/>
            <a:t>DIRECTS EPA REGIONAL OFFICES TO UPDATE THEIR 2014 ADAPTATION PLANS</a:t>
          </a:r>
        </a:p>
      </dgm:t>
    </dgm:pt>
    <dgm:pt modelId="{E7E495C6-9EEF-453F-88D3-1652E5CB956D}" type="parTrans" cxnId="{3C189C99-0F91-4A08-B874-AEF47EECCDEA}">
      <dgm:prSet/>
      <dgm:spPr/>
      <dgm:t>
        <a:bodyPr/>
        <a:lstStyle/>
        <a:p>
          <a:endParaRPr lang="en-US"/>
        </a:p>
      </dgm:t>
    </dgm:pt>
    <dgm:pt modelId="{9BED687F-F8A1-4F3B-AE65-11E8EA0E1AF1}" type="sibTrans" cxnId="{3C189C99-0F91-4A08-B874-AEF47EECCDEA}">
      <dgm:prSet/>
      <dgm:spPr/>
      <dgm:t>
        <a:bodyPr/>
        <a:lstStyle/>
        <a:p>
          <a:endParaRPr lang="en-US"/>
        </a:p>
      </dgm:t>
    </dgm:pt>
    <dgm:pt modelId="{AC776499-DCCC-4DCA-9BA4-B891F38D0DB9}" type="pres">
      <dgm:prSet presAssocID="{8E775E12-0BBC-4D23-9B71-359E7561A9F2}" presName="compositeShape" presStyleCnt="0">
        <dgm:presLayoutVars>
          <dgm:chMax val="7"/>
          <dgm:dir/>
          <dgm:resizeHandles val="exact"/>
        </dgm:presLayoutVars>
      </dgm:prSet>
      <dgm:spPr/>
    </dgm:pt>
    <dgm:pt modelId="{8F775FCF-4982-4338-9E05-1481C55BC45B}" type="pres">
      <dgm:prSet presAssocID="{D85917B7-12EF-4C12-8090-079B03713A8E}" presName="circ1TxSh" presStyleLbl="vennNode1" presStyleIdx="0" presStyleCnt="1"/>
      <dgm:spPr/>
    </dgm:pt>
  </dgm:ptLst>
  <dgm:cxnLst>
    <dgm:cxn modelId="{E584F00E-3A20-493B-987A-095FA1E5DA16}" type="presOf" srcId="{D85917B7-12EF-4C12-8090-079B03713A8E}" destId="{8F775FCF-4982-4338-9E05-1481C55BC45B}" srcOrd="0" destOrd="0" presId="urn:microsoft.com/office/officeart/2005/8/layout/venn1"/>
    <dgm:cxn modelId="{4732211C-AE53-4AD0-B175-44341192E3FF}" srcId="{8E775E12-0BBC-4D23-9B71-359E7561A9F2}" destId="{D85917B7-12EF-4C12-8090-079B03713A8E}" srcOrd="0" destOrd="0" parTransId="{75CA50D7-CDD2-4A09-832D-F3BD448F27DE}" sibTransId="{3F72F6CD-45C4-49CE-8743-753282A3B4E1}"/>
    <dgm:cxn modelId="{F2BA6E7A-4E32-4A60-9D54-D9CE4AE29C6E}" type="presOf" srcId="{8E775E12-0BBC-4D23-9B71-359E7561A9F2}" destId="{AC776499-DCCC-4DCA-9BA4-B891F38D0DB9}" srcOrd="0" destOrd="0" presId="urn:microsoft.com/office/officeart/2005/8/layout/venn1"/>
    <dgm:cxn modelId="{3C189C99-0F91-4A08-B874-AEF47EECCDEA}" srcId="{D85917B7-12EF-4C12-8090-079B03713A8E}" destId="{155A9018-0C68-4960-A4EC-77E7540EAA2B}" srcOrd="0" destOrd="0" parTransId="{E7E495C6-9EEF-453F-88D3-1652E5CB956D}" sibTransId="{9BED687F-F8A1-4F3B-AE65-11E8EA0E1AF1}"/>
    <dgm:cxn modelId="{5B7A4FC1-FDFD-4242-9291-CC7E927CAD65}" type="presOf" srcId="{155A9018-0C68-4960-A4EC-77E7540EAA2B}" destId="{8F775FCF-4982-4338-9E05-1481C55BC45B}" srcOrd="0" destOrd="1" presId="urn:microsoft.com/office/officeart/2005/8/layout/venn1"/>
    <dgm:cxn modelId="{B09295C5-C72A-4B9E-A427-D7CD31297496}" type="presParOf" srcId="{AC776499-DCCC-4DCA-9BA4-B891F38D0DB9}" destId="{8F775FCF-4982-4338-9E05-1481C55BC45B}" srcOrd="0"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20539B-239E-43D2-BB31-15549B994E2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D96D42D1-2D4A-40DA-B854-3C0C18D67979}">
      <dgm:prSet/>
      <dgm:spPr/>
      <dgm:t>
        <a:bodyPr/>
        <a:lstStyle/>
        <a:p>
          <a:r>
            <a:rPr lang="en-US" dirty="0"/>
            <a:t>Released Oct. 6, 2022</a:t>
          </a:r>
        </a:p>
      </dgm:t>
    </dgm:pt>
    <dgm:pt modelId="{677319E6-D8C7-40AB-AFB7-3220F31C921C}" type="parTrans" cxnId="{C55F73B2-4690-4218-83AE-15DB49DEAEDA}">
      <dgm:prSet/>
      <dgm:spPr/>
      <dgm:t>
        <a:bodyPr/>
        <a:lstStyle/>
        <a:p>
          <a:endParaRPr lang="en-US"/>
        </a:p>
      </dgm:t>
    </dgm:pt>
    <dgm:pt modelId="{81C968C2-6CD7-47E7-A1FD-89095E1AF790}" type="sibTrans" cxnId="{C55F73B2-4690-4218-83AE-15DB49DEAEDA}">
      <dgm:prSet/>
      <dgm:spPr/>
      <dgm:t>
        <a:bodyPr/>
        <a:lstStyle/>
        <a:p>
          <a:endParaRPr lang="en-US"/>
        </a:p>
      </dgm:t>
    </dgm:pt>
    <dgm:pt modelId="{834C4BC4-8B44-4B1C-85B3-5B43C19F3AB2}" type="pres">
      <dgm:prSet presAssocID="{5D20539B-239E-43D2-BB31-15549B994E27}" presName="linear" presStyleCnt="0">
        <dgm:presLayoutVars>
          <dgm:animLvl val="lvl"/>
          <dgm:resizeHandles val="exact"/>
        </dgm:presLayoutVars>
      </dgm:prSet>
      <dgm:spPr/>
    </dgm:pt>
    <dgm:pt modelId="{0CADAF27-E559-4C54-9E5A-6C9BAD3F1859}" type="pres">
      <dgm:prSet presAssocID="{D96D42D1-2D4A-40DA-B854-3C0C18D67979}" presName="parentText" presStyleLbl="node1" presStyleIdx="0" presStyleCnt="1">
        <dgm:presLayoutVars>
          <dgm:chMax val="0"/>
          <dgm:bulletEnabled val="1"/>
        </dgm:presLayoutVars>
      </dgm:prSet>
      <dgm:spPr/>
    </dgm:pt>
  </dgm:ptLst>
  <dgm:cxnLst>
    <dgm:cxn modelId="{ED18A79E-7CAE-4796-A0A5-930DFF4FDA95}" type="presOf" srcId="{D96D42D1-2D4A-40DA-B854-3C0C18D67979}" destId="{0CADAF27-E559-4C54-9E5A-6C9BAD3F1859}" srcOrd="0" destOrd="0" presId="urn:microsoft.com/office/officeart/2005/8/layout/vList2"/>
    <dgm:cxn modelId="{C55F73B2-4690-4218-83AE-15DB49DEAEDA}" srcId="{5D20539B-239E-43D2-BB31-15549B994E27}" destId="{D96D42D1-2D4A-40DA-B854-3C0C18D67979}" srcOrd="0" destOrd="0" parTransId="{677319E6-D8C7-40AB-AFB7-3220F31C921C}" sibTransId="{81C968C2-6CD7-47E7-A1FD-89095E1AF790}"/>
    <dgm:cxn modelId="{E163B3D9-8DA4-4D08-9E83-A2DBF44AD86E}" type="presOf" srcId="{5D20539B-239E-43D2-BB31-15549B994E27}" destId="{834C4BC4-8B44-4B1C-85B3-5B43C19F3AB2}" srcOrd="0" destOrd="0" presId="urn:microsoft.com/office/officeart/2005/8/layout/vList2"/>
    <dgm:cxn modelId="{166BE496-09C0-4B05-8648-55D59793A966}" type="presParOf" srcId="{834C4BC4-8B44-4B1C-85B3-5B43C19F3AB2}" destId="{0CADAF27-E559-4C54-9E5A-6C9BAD3F1859}"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2631B9A-25A9-49C5-94BB-4740FC4B911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7C7B1E0-3F3B-4833-B648-809C9CED13C9}">
      <dgm:prSet/>
      <dgm:spPr/>
      <dgm:t>
        <a:bodyPr/>
        <a:lstStyle/>
        <a:p>
          <a:r>
            <a:rPr lang="en-US" i="1"/>
            <a:t>Vulnerability Assessment</a:t>
          </a:r>
          <a:r>
            <a:rPr lang="en-US"/>
            <a:t> </a:t>
          </a:r>
        </a:p>
      </dgm:t>
    </dgm:pt>
    <dgm:pt modelId="{CBF86CCD-AFDA-4075-B5BB-B613BD891A93}" type="parTrans" cxnId="{2B5E8765-37FC-499F-A586-4F1844A76EFD}">
      <dgm:prSet/>
      <dgm:spPr/>
      <dgm:t>
        <a:bodyPr/>
        <a:lstStyle/>
        <a:p>
          <a:endParaRPr lang="en-US"/>
        </a:p>
      </dgm:t>
    </dgm:pt>
    <dgm:pt modelId="{8A17E329-D65A-4AEF-B0B0-6E55BD46961F}" type="sibTrans" cxnId="{2B5E8765-37FC-499F-A586-4F1844A76EFD}">
      <dgm:prSet/>
      <dgm:spPr/>
      <dgm:t>
        <a:bodyPr/>
        <a:lstStyle/>
        <a:p>
          <a:endParaRPr lang="en-US"/>
        </a:p>
      </dgm:t>
    </dgm:pt>
    <dgm:pt modelId="{ACD3D461-5D93-4070-B65B-8FBE24277D31}">
      <dgm:prSet/>
      <dgm:spPr/>
      <dgm:t>
        <a:bodyPr/>
        <a:lstStyle/>
        <a:p>
          <a:r>
            <a:rPr lang="en-US" dirty="0"/>
            <a:t>Regional vulnerabilities (e.g., rising seas, high temperatures, tidal flooding)</a:t>
          </a:r>
        </a:p>
      </dgm:t>
    </dgm:pt>
    <dgm:pt modelId="{F9999484-348B-4629-ABC0-0ACF75192FA2}" type="parTrans" cxnId="{937FB1C5-532A-451E-BDB6-8441307DCA42}">
      <dgm:prSet/>
      <dgm:spPr/>
      <dgm:t>
        <a:bodyPr/>
        <a:lstStyle/>
        <a:p>
          <a:endParaRPr lang="en-US"/>
        </a:p>
      </dgm:t>
    </dgm:pt>
    <dgm:pt modelId="{162C9185-D1A8-4AA6-81E6-EA5850E04AC8}" type="sibTrans" cxnId="{937FB1C5-532A-451E-BDB6-8441307DCA42}">
      <dgm:prSet/>
      <dgm:spPr/>
      <dgm:t>
        <a:bodyPr/>
        <a:lstStyle/>
        <a:p>
          <a:endParaRPr lang="en-US"/>
        </a:p>
      </dgm:t>
    </dgm:pt>
    <dgm:pt modelId="{2C74C356-4C5F-4ECB-8334-2D629CC3DAD0}">
      <dgm:prSet/>
      <dgm:spPr/>
      <dgm:t>
        <a:bodyPr/>
        <a:lstStyle/>
        <a:p>
          <a:r>
            <a:rPr lang="en-US" dirty="0"/>
            <a:t>Programmatic vulnerabilities (e.g., Air Quality; Water Quality; Contaminated Sites; Use and Exposure to Toxic Chemicals; EPA’s Facilities and Operations) </a:t>
          </a:r>
        </a:p>
      </dgm:t>
    </dgm:pt>
    <dgm:pt modelId="{525AD387-BE50-421F-A837-293466F9144F}" type="parTrans" cxnId="{90724A83-0134-40DF-A941-A2765D202CD5}">
      <dgm:prSet/>
      <dgm:spPr/>
      <dgm:t>
        <a:bodyPr/>
        <a:lstStyle/>
        <a:p>
          <a:endParaRPr lang="en-US"/>
        </a:p>
      </dgm:t>
    </dgm:pt>
    <dgm:pt modelId="{7D651B10-177E-49BE-8585-F889D4F0B679}" type="sibTrans" cxnId="{90724A83-0134-40DF-A941-A2765D202CD5}">
      <dgm:prSet/>
      <dgm:spPr/>
      <dgm:t>
        <a:bodyPr/>
        <a:lstStyle/>
        <a:p>
          <a:endParaRPr lang="en-US"/>
        </a:p>
      </dgm:t>
    </dgm:pt>
    <dgm:pt modelId="{D13BECD8-55EB-40C6-BDFF-7280E33DBAA0}">
      <dgm:prSet/>
      <dgm:spPr/>
      <dgm:t>
        <a:bodyPr/>
        <a:lstStyle/>
        <a:p>
          <a:r>
            <a:rPr lang="en-US" i="1"/>
            <a:t>44 Regional Priority Actions </a:t>
          </a:r>
          <a:r>
            <a:rPr lang="en-US"/>
            <a:t> </a:t>
          </a:r>
        </a:p>
      </dgm:t>
    </dgm:pt>
    <dgm:pt modelId="{A6D3C4BA-00F1-4A7F-9988-DC4209D03572}" type="parTrans" cxnId="{80E47628-6FE1-443D-B7B1-E8D096C8F6C8}">
      <dgm:prSet/>
      <dgm:spPr/>
      <dgm:t>
        <a:bodyPr/>
        <a:lstStyle/>
        <a:p>
          <a:endParaRPr lang="en-US"/>
        </a:p>
      </dgm:t>
    </dgm:pt>
    <dgm:pt modelId="{A812BE82-0A48-47E2-9947-91C377F11955}" type="sibTrans" cxnId="{80E47628-6FE1-443D-B7B1-E8D096C8F6C8}">
      <dgm:prSet/>
      <dgm:spPr/>
      <dgm:t>
        <a:bodyPr/>
        <a:lstStyle/>
        <a:p>
          <a:endParaRPr lang="en-US"/>
        </a:p>
      </dgm:t>
    </dgm:pt>
    <dgm:pt modelId="{6BDE98FC-8F24-4C20-9CA7-72247EA3A0E4}">
      <dgm:prSet/>
      <dgm:spPr/>
      <dgm:t>
        <a:bodyPr/>
        <a:lstStyle/>
        <a:p>
          <a:r>
            <a:rPr lang="en-US"/>
            <a:t>Reduce Impacts/Adapt to the identified programmatic vulnerabilities</a:t>
          </a:r>
        </a:p>
      </dgm:t>
    </dgm:pt>
    <dgm:pt modelId="{08448DFE-4514-44BA-AABF-8754A5E4D5D3}" type="parTrans" cxnId="{8441E534-6FCD-441F-8740-FDDA9F059EA1}">
      <dgm:prSet/>
      <dgm:spPr/>
      <dgm:t>
        <a:bodyPr/>
        <a:lstStyle/>
        <a:p>
          <a:endParaRPr lang="en-US"/>
        </a:p>
      </dgm:t>
    </dgm:pt>
    <dgm:pt modelId="{42ABAAC7-B9C5-45BA-BCF8-0B8A49AA2390}" type="sibTrans" cxnId="{8441E534-6FCD-441F-8740-FDDA9F059EA1}">
      <dgm:prSet/>
      <dgm:spPr/>
      <dgm:t>
        <a:bodyPr/>
        <a:lstStyle/>
        <a:p>
          <a:endParaRPr lang="en-US"/>
        </a:p>
      </dgm:t>
    </dgm:pt>
    <dgm:pt modelId="{2E18F700-043D-49D5-B141-A3340EF1BADD}">
      <dgm:prSet/>
      <dgm:spPr/>
      <dgm:t>
        <a:bodyPr/>
        <a:lstStyle/>
        <a:p>
          <a:r>
            <a:rPr lang="en-US"/>
            <a:t>Categorized into six thematic areas </a:t>
          </a:r>
        </a:p>
      </dgm:t>
    </dgm:pt>
    <dgm:pt modelId="{650649B1-4C14-43B0-AF64-DCDFE39E1ECE}" type="parTrans" cxnId="{72DA8987-C143-47DE-9CF4-BACBC4D16F4D}">
      <dgm:prSet/>
      <dgm:spPr/>
      <dgm:t>
        <a:bodyPr/>
        <a:lstStyle/>
        <a:p>
          <a:endParaRPr lang="en-US"/>
        </a:p>
      </dgm:t>
    </dgm:pt>
    <dgm:pt modelId="{F0AEDB1B-3701-4833-BFAD-0B18537FACBA}" type="sibTrans" cxnId="{72DA8987-C143-47DE-9CF4-BACBC4D16F4D}">
      <dgm:prSet/>
      <dgm:spPr/>
      <dgm:t>
        <a:bodyPr/>
        <a:lstStyle/>
        <a:p>
          <a:endParaRPr lang="en-US"/>
        </a:p>
      </dgm:t>
    </dgm:pt>
    <dgm:pt modelId="{4C06EA3F-93C7-42F0-BCE2-5EB176A02D03}">
      <dgm:prSet/>
      <dgm:spPr/>
      <dgm:t>
        <a:bodyPr/>
        <a:lstStyle/>
        <a:p>
          <a:r>
            <a:rPr lang="en-US"/>
            <a:t>Majority require additional resources</a:t>
          </a:r>
        </a:p>
      </dgm:t>
    </dgm:pt>
    <dgm:pt modelId="{5ED19186-1490-4C24-962B-1ED3CB2E9FA7}" type="parTrans" cxnId="{21C410D5-DB9A-4F4B-A782-5AA6E121D578}">
      <dgm:prSet/>
      <dgm:spPr/>
      <dgm:t>
        <a:bodyPr/>
        <a:lstStyle/>
        <a:p>
          <a:endParaRPr lang="en-US"/>
        </a:p>
      </dgm:t>
    </dgm:pt>
    <dgm:pt modelId="{EAF9B497-12FD-4FEF-A5DE-854243CC65A7}" type="sibTrans" cxnId="{21C410D5-DB9A-4F4B-A782-5AA6E121D578}">
      <dgm:prSet/>
      <dgm:spPr/>
      <dgm:t>
        <a:bodyPr/>
        <a:lstStyle/>
        <a:p>
          <a:endParaRPr lang="en-US"/>
        </a:p>
      </dgm:t>
    </dgm:pt>
    <dgm:pt modelId="{934F6642-071E-4A6C-BC21-D2655E411175}">
      <dgm:prSet/>
      <dgm:spPr/>
      <dgm:t>
        <a:bodyPr/>
        <a:lstStyle/>
        <a:p>
          <a:r>
            <a:rPr lang="en-US" i="1"/>
            <a:t>Training EPA Staff  </a:t>
          </a:r>
          <a:endParaRPr lang="en-US"/>
        </a:p>
      </dgm:t>
    </dgm:pt>
    <dgm:pt modelId="{A7CC1867-92DB-4E01-B849-1732DFB8A466}" type="parTrans" cxnId="{A3933325-69B2-45A2-A0DB-A013B3B62EA3}">
      <dgm:prSet/>
      <dgm:spPr/>
      <dgm:t>
        <a:bodyPr/>
        <a:lstStyle/>
        <a:p>
          <a:endParaRPr lang="en-US"/>
        </a:p>
      </dgm:t>
    </dgm:pt>
    <dgm:pt modelId="{BB74E6EF-3B0F-4305-B38F-391745EB4A74}" type="sibTrans" cxnId="{A3933325-69B2-45A2-A0DB-A013B3B62EA3}">
      <dgm:prSet/>
      <dgm:spPr/>
      <dgm:t>
        <a:bodyPr/>
        <a:lstStyle/>
        <a:p>
          <a:endParaRPr lang="en-US"/>
        </a:p>
      </dgm:t>
    </dgm:pt>
    <dgm:pt modelId="{15AA4E84-1463-4BE2-9AE9-BF359A072C9E}">
      <dgm:prSet/>
      <dgm:spPr/>
      <dgm:t>
        <a:bodyPr/>
        <a:lstStyle/>
        <a:p>
          <a:r>
            <a:rPr lang="en-US" i="1"/>
            <a:t>Science Needs - to better inform climate change adaptation efforts</a:t>
          </a:r>
          <a:endParaRPr lang="en-US"/>
        </a:p>
      </dgm:t>
    </dgm:pt>
    <dgm:pt modelId="{13E359D8-092B-4F6E-9919-3190332FC25E}" type="parTrans" cxnId="{3C1896CA-1EDC-48EF-8E73-AEBFCDCC10C9}">
      <dgm:prSet/>
      <dgm:spPr/>
      <dgm:t>
        <a:bodyPr/>
        <a:lstStyle/>
        <a:p>
          <a:endParaRPr lang="en-US"/>
        </a:p>
      </dgm:t>
    </dgm:pt>
    <dgm:pt modelId="{07D9181C-7286-4471-B451-F0A1BD510F35}" type="sibTrans" cxnId="{3C1896CA-1EDC-48EF-8E73-AEBFCDCC10C9}">
      <dgm:prSet/>
      <dgm:spPr/>
      <dgm:t>
        <a:bodyPr/>
        <a:lstStyle/>
        <a:p>
          <a:endParaRPr lang="en-US"/>
        </a:p>
      </dgm:t>
    </dgm:pt>
    <dgm:pt modelId="{1559216B-6491-4DF2-B6E6-49F93F98CE8E}" type="pres">
      <dgm:prSet presAssocID="{42631B9A-25A9-49C5-94BB-4740FC4B9112}" presName="linear" presStyleCnt="0">
        <dgm:presLayoutVars>
          <dgm:animLvl val="lvl"/>
          <dgm:resizeHandles val="exact"/>
        </dgm:presLayoutVars>
      </dgm:prSet>
      <dgm:spPr/>
    </dgm:pt>
    <dgm:pt modelId="{414CE1A1-4A67-4578-B60B-B8A23153EC47}" type="pres">
      <dgm:prSet presAssocID="{E7C7B1E0-3F3B-4833-B648-809C9CED13C9}" presName="parentText" presStyleLbl="node1" presStyleIdx="0" presStyleCnt="4">
        <dgm:presLayoutVars>
          <dgm:chMax val="0"/>
          <dgm:bulletEnabled val="1"/>
        </dgm:presLayoutVars>
      </dgm:prSet>
      <dgm:spPr/>
    </dgm:pt>
    <dgm:pt modelId="{A7CD68F2-77AC-42A5-881F-4604D646A180}" type="pres">
      <dgm:prSet presAssocID="{E7C7B1E0-3F3B-4833-B648-809C9CED13C9}" presName="childText" presStyleLbl="revTx" presStyleIdx="0" presStyleCnt="2">
        <dgm:presLayoutVars>
          <dgm:bulletEnabled val="1"/>
        </dgm:presLayoutVars>
      </dgm:prSet>
      <dgm:spPr/>
    </dgm:pt>
    <dgm:pt modelId="{4674D892-5880-49E8-8328-72D8B0CA9A5A}" type="pres">
      <dgm:prSet presAssocID="{D13BECD8-55EB-40C6-BDFF-7280E33DBAA0}" presName="parentText" presStyleLbl="node1" presStyleIdx="1" presStyleCnt="4">
        <dgm:presLayoutVars>
          <dgm:chMax val="0"/>
          <dgm:bulletEnabled val="1"/>
        </dgm:presLayoutVars>
      </dgm:prSet>
      <dgm:spPr/>
    </dgm:pt>
    <dgm:pt modelId="{EF6350D9-6E37-424B-BBF2-505BBF7535DE}" type="pres">
      <dgm:prSet presAssocID="{D13BECD8-55EB-40C6-BDFF-7280E33DBAA0}" presName="childText" presStyleLbl="revTx" presStyleIdx="1" presStyleCnt="2">
        <dgm:presLayoutVars>
          <dgm:bulletEnabled val="1"/>
        </dgm:presLayoutVars>
      </dgm:prSet>
      <dgm:spPr/>
    </dgm:pt>
    <dgm:pt modelId="{CEBE9B3E-3052-4C43-A4F7-C34E57C820B3}" type="pres">
      <dgm:prSet presAssocID="{934F6642-071E-4A6C-BC21-D2655E411175}" presName="parentText" presStyleLbl="node1" presStyleIdx="2" presStyleCnt="4">
        <dgm:presLayoutVars>
          <dgm:chMax val="0"/>
          <dgm:bulletEnabled val="1"/>
        </dgm:presLayoutVars>
      </dgm:prSet>
      <dgm:spPr/>
    </dgm:pt>
    <dgm:pt modelId="{3D9A0F50-C3E8-4CF0-B136-5485826AF7B9}" type="pres">
      <dgm:prSet presAssocID="{BB74E6EF-3B0F-4305-B38F-391745EB4A74}" presName="spacer" presStyleCnt="0"/>
      <dgm:spPr/>
    </dgm:pt>
    <dgm:pt modelId="{682984CA-EF06-4F28-9835-EA1413B30196}" type="pres">
      <dgm:prSet presAssocID="{15AA4E84-1463-4BE2-9AE9-BF359A072C9E}" presName="parentText" presStyleLbl="node1" presStyleIdx="3" presStyleCnt="4">
        <dgm:presLayoutVars>
          <dgm:chMax val="0"/>
          <dgm:bulletEnabled val="1"/>
        </dgm:presLayoutVars>
      </dgm:prSet>
      <dgm:spPr/>
    </dgm:pt>
  </dgm:ptLst>
  <dgm:cxnLst>
    <dgm:cxn modelId="{35E3D105-FE60-47A1-893D-C663C7EDD7F1}" type="presOf" srcId="{42631B9A-25A9-49C5-94BB-4740FC4B9112}" destId="{1559216B-6491-4DF2-B6E6-49F93F98CE8E}" srcOrd="0" destOrd="0" presId="urn:microsoft.com/office/officeart/2005/8/layout/vList2"/>
    <dgm:cxn modelId="{DE9B870D-7A95-4B67-A4E6-868D0F175C02}" type="presOf" srcId="{D13BECD8-55EB-40C6-BDFF-7280E33DBAA0}" destId="{4674D892-5880-49E8-8328-72D8B0CA9A5A}" srcOrd="0" destOrd="0" presId="urn:microsoft.com/office/officeart/2005/8/layout/vList2"/>
    <dgm:cxn modelId="{5CCABD15-FCD7-4D2C-AD8D-A9271664BBEC}" type="presOf" srcId="{934F6642-071E-4A6C-BC21-D2655E411175}" destId="{CEBE9B3E-3052-4C43-A4F7-C34E57C820B3}" srcOrd="0" destOrd="0" presId="urn:microsoft.com/office/officeart/2005/8/layout/vList2"/>
    <dgm:cxn modelId="{A3933325-69B2-45A2-A0DB-A013B3B62EA3}" srcId="{42631B9A-25A9-49C5-94BB-4740FC4B9112}" destId="{934F6642-071E-4A6C-BC21-D2655E411175}" srcOrd="2" destOrd="0" parTransId="{A7CC1867-92DB-4E01-B849-1732DFB8A466}" sibTransId="{BB74E6EF-3B0F-4305-B38F-391745EB4A74}"/>
    <dgm:cxn modelId="{80E47628-6FE1-443D-B7B1-E8D096C8F6C8}" srcId="{42631B9A-25A9-49C5-94BB-4740FC4B9112}" destId="{D13BECD8-55EB-40C6-BDFF-7280E33DBAA0}" srcOrd="1" destOrd="0" parTransId="{A6D3C4BA-00F1-4A7F-9988-DC4209D03572}" sibTransId="{A812BE82-0A48-47E2-9947-91C377F11955}"/>
    <dgm:cxn modelId="{8441E534-6FCD-441F-8740-FDDA9F059EA1}" srcId="{D13BECD8-55EB-40C6-BDFF-7280E33DBAA0}" destId="{6BDE98FC-8F24-4C20-9CA7-72247EA3A0E4}" srcOrd="0" destOrd="0" parTransId="{08448DFE-4514-44BA-AABF-8754A5E4D5D3}" sibTransId="{42ABAAC7-B9C5-45BA-BCF8-0B8A49AA2390}"/>
    <dgm:cxn modelId="{FF876F3B-913C-4BE8-9759-02FDAD1178D9}" type="presOf" srcId="{15AA4E84-1463-4BE2-9AE9-BF359A072C9E}" destId="{682984CA-EF06-4F28-9835-EA1413B30196}" srcOrd="0" destOrd="0" presId="urn:microsoft.com/office/officeart/2005/8/layout/vList2"/>
    <dgm:cxn modelId="{5C78233E-6B1D-4088-BEDB-316E5729D077}" type="presOf" srcId="{ACD3D461-5D93-4070-B65B-8FBE24277D31}" destId="{A7CD68F2-77AC-42A5-881F-4604D646A180}" srcOrd="0" destOrd="0" presId="urn:microsoft.com/office/officeart/2005/8/layout/vList2"/>
    <dgm:cxn modelId="{2B5E8765-37FC-499F-A586-4F1844A76EFD}" srcId="{42631B9A-25A9-49C5-94BB-4740FC4B9112}" destId="{E7C7B1E0-3F3B-4833-B648-809C9CED13C9}" srcOrd="0" destOrd="0" parTransId="{CBF86CCD-AFDA-4075-B5BB-B613BD891A93}" sibTransId="{8A17E329-D65A-4AEF-B0B0-6E55BD46961F}"/>
    <dgm:cxn modelId="{BCA8F74D-E3FB-48C1-A8B5-14474B0DE38B}" type="presOf" srcId="{E7C7B1E0-3F3B-4833-B648-809C9CED13C9}" destId="{414CE1A1-4A67-4578-B60B-B8A23153EC47}" srcOrd="0" destOrd="0" presId="urn:microsoft.com/office/officeart/2005/8/layout/vList2"/>
    <dgm:cxn modelId="{7D9CFD70-8EE2-46CA-B05E-111A51F8F103}" type="presOf" srcId="{2C74C356-4C5F-4ECB-8334-2D629CC3DAD0}" destId="{A7CD68F2-77AC-42A5-881F-4604D646A180}" srcOrd="0" destOrd="1" presId="urn:microsoft.com/office/officeart/2005/8/layout/vList2"/>
    <dgm:cxn modelId="{6CDC4559-CA7E-4C6F-BD67-829FB71101A2}" type="presOf" srcId="{4C06EA3F-93C7-42F0-BCE2-5EB176A02D03}" destId="{EF6350D9-6E37-424B-BBF2-505BBF7535DE}" srcOrd="0" destOrd="2" presId="urn:microsoft.com/office/officeart/2005/8/layout/vList2"/>
    <dgm:cxn modelId="{90724A83-0134-40DF-A941-A2765D202CD5}" srcId="{E7C7B1E0-3F3B-4833-B648-809C9CED13C9}" destId="{2C74C356-4C5F-4ECB-8334-2D629CC3DAD0}" srcOrd="1" destOrd="0" parTransId="{525AD387-BE50-421F-A837-293466F9144F}" sibTransId="{7D651B10-177E-49BE-8585-F889D4F0B679}"/>
    <dgm:cxn modelId="{72DA8987-C143-47DE-9CF4-BACBC4D16F4D}" srcId="{D13BECD8-55EB-40C6-BDFF-7280E33DBAA0}" destId="{2E18F700-043D-49D5-B141-A3340EF1BADD}" srcOrd="1" destOrd="0" parTransId="{650649B1-4C14-43B0-AF64-DCDFE39E1ECE}" sibTransId="{F0AEDB1B-3701-4833-BFAD-0B18537FACBA}"/>
    <dgm:cxn modelId="{937FB1C5-532A-451E-BDB6-8441307DCA42}" srcId="{E7C7B1E0-3F3B-4833-B648-809C9CED13C9}" destId="{ACD3D461-5D93-4070-B65B-8FBE24277D31}" srcOrd="0" destOrd="0" parTransId="{F9999484-348B-4629-ABC0-0ACF75192FA2}" sibTransId="{162C9185-D1A8-4AA6-81E6-EA5850E04AC8}"/>
    <dgm:cxn modelId="{3C1896CA-1EDC-48EF-8E73-AEBFCDCC10C9}" srcId="{42631B9A-25A9-49C5-94BB-4740FC4B9112}" destId="{15AA4E84-1463-4BE2-9AE9-BF359A072C9E}" srcOrd="3" destOrd="0" parTransId="{13E359D8-092B-4F6E-9919-3190332FC25E}" sibTransId="{07D9181C-7286-4471-B451-F0A1BD510F35}"/>
    <dgm:cxn modelId="{21C410D5-DB9A-4F4B-A782-5AA6E121D578}" srcId="{D13BECD8-55EB-40C6-BDFF-7280E33DBAA0}" destId="{4C06EA3F-93C7-42F0-BCE2-5EB176A02D03}" srcOrd="2" destOrd="0" parTransId="{5ED19186-1490-4C24-962B-1ED3CB2E9FA7}" sibTransId="{EAF9B497-12FD-4FEF-A5DE-854243CC65A7}"/>
    <dgm:cxn modelId="{6367D3E9-7F87-4A2C-BE27-0290120CC219}" type="presOf" srcId="{2E18F700-043D-49D5-B141-A3340EF1BADD}" destId="{EF6350D9-6E37-424B-BBF2-505BBF7535DE}" srcOrd="0" destOrd="1" presId="urn:microsoft.com/office/officeart/2005/8/layout/vList2"/>
    <dgm:cxn modelId="{E40FE0FE-1571-4BCC-8B0A-5B2A90EB5724}" type="presOf" srcId="{6BDE98FC-8F24-4C20-9CA7-72247EA3A0E4}" destId="{EF6350D9-6E37-424B-BBF2-505BBF7535DE}" srcOrd="0" destOrd="0" presId="urn:microsoft.com/office/officeart/2005/8/layout/vList2"/>
    <dgm:cxn modelId="{6CE83CFD-59A8-4566-8354-B47AD98DE764}" type="presParOf" srcId="{1559216B-6491-4DF2-B6E6-49F93F98CE8E}" destId="{414CE1A1-4A67-4578-B60B-B8A23153EC47}" srcOrd="0" destOrd="0" presId="urn:microsoft.com/office/officeart/2005/8/layout/vList2"/>
    <dgm:cxn modelId="{32AD512C-DC64-4C21-B753-FDABD5226494}" type="presParOf" srcId="{1559216B-6491-4DF2-B6E6-49F93F98CE8E}" destId="{A7CD68F2-77AC-42A5-881F-4604D646A180}" srcOrd="1" destOrd="0" presId="urn:microsoft.com/office/officeart/2005/8/layout/vList2"/>
    <dgm:cxn modelId="{AE5B7C4C-17FD-409B-9335-282F259FBF93}" type="presParOf" srcId="{1559216B-6491-4DF2-B6E6-49F93F98CE8E}" destId="{4674D892-5880-49E8-8328-72D8B0CA9A5A}" srcOrd="2" destOrd="0" presId="urn:microsoft.com/office/officeart/2005/8/layout/vList2"/>
    <dgm:cxn modelId="{39650AF4-2364-49BB-9168-77E6B8A08099}" type="presParOf" srcId="{1559216B-6491-4DF2-B6E6-49F93F98CE8E}" destId="{EF6350D9-6E37-424B-BBF2-505BBF7535DE}" srcOrd="3" destOrd="0" presId="urn:microsoft.com/office/officeart/2005/8/layout/vList2"/>
    <dgm:cxn modelId="{B97159A6-A587-4AEF-A58D-60054DEA3CE5}" type="presParOf" srcId="{1559216B-6491-4DF2-B6E6-49F93F98CE8E}" destId="{CEBE9B3E-3052-4C43-A4F7-C34E57C820B3}" srcOrd="4" destOrd="0" presId="urn:microsoft.com/office/officeart/2005/8/layout/vList2"/>
    <dgm:cxn modelId="{8BEB4383-695A-414C-B779-2FFE96028364}" type="presParOf" srcId="{1559216B-6491-4DF2-B6E6-49F93F98CE8E}" destId="{3D9A0F50-C3E8-4CF0-B136-5485826AF7B9}" srcOrd="5" destOrd="0" presId="urn:microsoft.com/office/officeart/2005/8/layout/vList2"/>
    <dgm:cxn modelId="{358A60E7-635D-473F-A40B-F7CC3EDE4881}" type="presParOf" srcId="{1559216B-6491-4DF2-B6E6-49F93F98CE8E}" destId="{682984CA-EF06-4F28-9835-EA1413B30196}"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6C735CF-B470-4B13-AF47-68B7EA1688D2}"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17ED221D-E4F4-47C6-A7AA-793D2DD12B35}">
      <dgm:prSet custT="1"/>
      <dgm:spPr/>
      <dgm:t>
        <a:bodyPr/>
        <a:lstStyle/>
        <a:p>
          <a:r>
            <a:rPr lang="en-US" sz="2000" b="0" i="0" dirty="0">
              <a:solidFill>
                <a:schemeClr val="tx1"/>
              </a:solidFill>
            </a:rPr>
            <a:t>(1) Advance </a:t>
          </a:r>
          <a:r>
            <a:rPr lang="en-US" sz="2000" b="1" i="0" dirty="0">
              <a:solidFill>
                <a:schemeClr val="tx1"/>
              </a:solidFill>
            </a:rPr>
            <a:t>Research, Systems and Guidance </a:t>
          </a:r>
          <a:r>
            <a:rPr lang="en-US" sz="2000" b="0" i="0" dirty="0">
              <a:solidFill>
                <a:schemeClr val="tx1"/>
              </a:solidFill>
            </a:rPr>
            <a:t>that Support Climate Adaptation in Region 2</a:t>
          </a:r>
          <a:endParaRPr lang="en-US" sz="2000" dirty="0">
            <a:solidFill>
              <a:schemeClr val="tx1"/>
            </a:solidFill>
          </a:endParaRPr>
        </a:p>
      </dgm:t>
    </dgm:pt>
    <dgm:pt modelId="{80AC2806-E022-4B96-913E-00F9F10B3129}" type="parTrans" cxnId="{79AC12EF-563F-4D7D-99B1-6D96FB2E8AF9}">
      <dgm:prSet/>
      <dgm:spPr/>
      <dgm:t>
        <a:bodyPr/>
        <a:lstStyle/>
        <a:p>
          <a:endParaRPr lang="en-US"/>
        </a:p>
      </dgm:t>
    </dgm:pt>
    <dgm:pt modelId="{E4D3CA80-8A0E-448A-A7C4-C1B3BE9337C7}" type="sibTrans" cxnId="{79AC12EF-563F-4D7D-99B1-6D96FB2E8AF9}">
      <dgm:prSet/>
      <dgm:spPr/>
      <dgm:t>
        <a:bodyPr/>
        <a:lstStyle/>
        <a:p>
          <a:endParaRPr lang="en-US"/>
        </a:p>
      </dgm:t>
    </dgm:pt>
    <dgm:pt modelId="{5F818F13-0088-4A15-BCEA-77261272507C}">
      <dgm:prSet custT="1"/>
      <dgm:spPr/>
      <dgm:t>
        <a:bodyPr/>
        <a:lstStyle/>
        <a:p>
          <a:r>
            <a:rPr lang="en-US" sz="2000" b="0" i="0" dirty="0">
              <a:solidFill>
                <a:schemeClr val="tx1"/>
              </a:solidFill>
            </a:rPr>
            <a:t>(2) </a:t>
          </a:r>
          <a:r>
            <a:rPr lang="en-US" sz="2000" b="1" i="0" dirty="0">
              <a:solidFill>
                <a:schemeClr val="tx1"/>
              </a:solidFill>
            </a:rPr>
            <a:t>Leverage Partnerships </a:t>
          </a:r>
          <a:r>
            <a:rPr lang="en-US" sz="2000" b="0" i="0" dirty="0">
              <a:solidFill>
                <a:schemeClr val="tx1"/>
              </a:solidFill>
            </a:rPr>
            <a:t>&amp; Conduct Outreach to Enhance Adaptative Capacity in Region 2</a:t>
          </a:r>
          <a:endParaRPr lang="en-US" sz="2000" dirty="0">
            <a:solidFill>
              <a:schemeClr val="tx1"/>
            </a:solidFill>
          </a:endParaRPr>
        </a:p>
      </dgm:t>
    </dgm:pt>
    <dgm:pt modelId="{FFD03870-EAA8-4587-A814-5D2B5ADCBB4B}" type="parTrans" cxnId="{68663B03-5E8D-44C8-935C-8A8FFD343887}">
      <dgm:prSet/>
      <dgm:spPr/>
      <dgm:t>
        <a:bodyPr/>
        <a:lstStyle/>
        <a:p>
          <a:endParaRPr lang="en-US"/>
        </a:p>
      </dgm:t>
    </dgm:pt>
    <dgm:pt modelId="{2E986E9D-86A7-4595-80C9-72A22340046A}" type="sibTrans" cxnId="{68663B03-5E8D-44C8-935C-8A8FFD343887}">
      <dgm:prSet/>
      <dgm:spPr/>
      <dgm:t>
        <a:bodyPr/>
        <a:lstStyle/>
        <a:p>
          <a:endParaRPr lang="en-US"/>
        </a:p>
      </dgm:t>
    </dgm:pt>
    <dgm:pt modelId="{AD502CCA-3015-431A-B5AB-378E9B763827}">
      <dgm:prSet/>
      <dgm:spPr/>
      <dgm:t>
        <a:bodyPr/>
        <a:lstStyle/>
        <a:p>
          <a:r>
            <a:rPr lang="en-US" b="0" i="0" dirty="0">
              <a:solidFill>
                <a:schemeClr val="tx1"/>
              </a:solidFill>
            </a:rPr>
            <a:t>(3) Seek Opportunities to Integrate </a:t>
          </a:r>
          <a:r>
            <a:rPr lang="en-US" b="1" i="0" dirty="0">
              <a:solidFill>
                <a:schemeClr val="tx1"/>
              </a:solidFill>
            </a:rPr>
            <a:t>Environmental Justice </a:t>
          </a:r>
          <a:r>
            <a:rPr lang="en-US" b="0" i="0" dirty="0">
              <a:solidFill>
                <a:schemeClr val="tx1"/>
              </a:solidFill>
            </a:rPr>
            <a:t>into Each of Our Climate Change Priority Actions, to the Extent Practicable </a:t>
          </a:r>
          <a:endParaRPr lang="en-US" dirty="0">
            <a:solidFill>
              <a:schemeClr val="tx1"/>
            </a:solidFill>
          </a:endParaRPr>
        </a:p>
      </dgm:t>
    </dgm:pt>
    <dgm:pt modelId="{89E2F79C-3534-4C9E-B787-F7DE5D3884B5}" type="parTrans" cxnId="{9EFDA371-3CFF-4FA8-9A5F-BEFB1C75CF6C}">
      <dgm:prSet/>
      <dgm:spPr/>
      <dgm:t>
        <a:bodyPr/>
        <a:lstStyle/>
        <a:p>
          <a:endParaRPr lang="en-US"/>
        </a:p>
      </dgm:t>
    </dgm:pt>
    <dgm:pt modelId="{AA90444C-717A-4E60-8164-B3ADD21FC8AC}" type="sibTrans" cxnId="{9EFDA371-3CFF-4FA8-9A5F-BEFB1C75CF6C}">
      <dgm:prSet/>
      <dgm:spPr/>
      <dgm:t>
        <a:bodyPr/>
        <a:lstStyle/>
        <a:p>
          <a:endParaRPr lang="en-US"/>
        </a:p>
      </dgm:t>
    </dgm:pt>
    <dgm:pt modelId="{8D1B45ED-72F5-4C25-9066-E23B9B3F5E24}">
      <dgm:prSet/>
      <dgm:spPr/>
      <dgm:t>
        <a:bodyPr/>
        <a:lstStyle/>
        <a:p>
          <a:r>
            <a:rPr lang="en-US" b="0" i="0" dirty="0">
              <a:solidFill>
                <a:schemeClr val="tx1"/>
              </a:solidFill>
            </a:rPr>
            <a:t>(4) Support the Use of Disaster Recovery Resources and </a:t>
          </a:r>
          <a:r>
            <a:rPr lang="en-US" b="1" i="0" dirty="0">
              <a:solidFill>
                <a:schemeClr val="tx1"/>
              </a:solidFill>
            </a:rPr>
            <a:t>Disaster Mitigation Strategies </a:t>
          </a:r>
          <a:r>
            <a:rPr lang="en-US" b="0" i="0" dirty="0">
              <a:solidFill>
                <a:schemeClr val="tx1"/>
              </a:solidFill>
            </a:rPr>
            <a:t>to Assist States, Local Communities, Indian Nations, and Territories in their Adaptation Efforts</a:t>
          </a:r>
          <a:endParaRPr lang="en-US" dirty="0">
            <a:solidFill>
              <a:schemeClr val="tx1"/>
            </a:solidFill>
          </a:endParaRPr>
        </a:p>
      </dgm:t>
    </dgm:pt>
    <dgm:pt modelId="{17848CC3-13D7-46D3-8C3F-291E55C3D1A0}" type="parTrans" cxnId="{D303F68D-57B2-486F-A051-94B0913EC657}">
      <dgm:prSet/>
      <dgm:spPr/>
      <dgm:t>
        <a:bodyPr/>
        <a:lstStyle/>
        <a:p>
          <a:endParaRPr lang="en-US"/>
        </a:p>
      </dgm:t>
    </dgm:pt>
    <dgm:pt modelId="{554F7B9D-46B8-4FD7-A8D4-C76573353584}" type="sibTrans" cxnId="{D303F68D-57B2-486F-A051-94B0913EC657}">
      <dgm:prSet/>
      <dgm:spPr/>
      <dgm:t>
        <a:bodyPr/>
        <a:lstStyle/>
        <a:p>
          <a:endParaRPr lang="en-US"/>
        </a:p>
      </dgm:t>
    </dgm:pt>
    <dgm:pt modelId="{C2833055-6169-494F-9E39-60AB5FAD57D5}">
      <dgm:prSet/>
      <dgm:spPr/>
      <dgm:t>
        <a:bodyPr/>
        <a:lstStyle/>
        <a:p>
          <a:r>
            <a:rPr lang="en-US" b="0" i="0" dirty="0">
              <a:solidFill>
                <a:schemeClr val="tx1"/>
              </a:solidFill>
            </a:rPr>
            <a:t>(5) Use our</a:t>
          </a:r>
          <a:r>
            <a:rPr lang="en-US" b="1" i="0" dirty="0">
              <a:solidFill>
                <a:schemeClr val="tx1"/>
              </a:solidFill>
            </a:rPr>
            <a:t> Regulatory Authorities</a:t>
          </a:r>
          <a:r>
            <a:rPr lang="en-US" b="0" i="0" dirty="0">
              <a:solidFill>
                <a:schemeClr val="tx1"/>
              </a:solidFill>
            </a:rPr>
            <a:t> to Expand our Work on Climate Adaptation </a:t>
          </a:r>
          <a:endParaRPr lang="en-US" dirty="0">
            <a:solidFill>
              <a:schemeClr val="tx1"/>
            </a:solidFill>
          </a:endParaRPr>
        </a:p>
      </dgm:t>
    </dgm:pt>
    <dgm:pt modelId="{5DC8E22B-6121-4F9F-BB37-01022EDC32FC}" type="parTrans" cxnId="{284CFCD5-47B0-406D-9E0A-D06E3C0DFE72}">
      <dgm:prSet/>
      <dgm:spPr/>
      <dgm:t>
        <a:bodyPr/>
        <a:lstStyle/>
        <a:p>
          <a:endParaRPr lang="en-US"/>
        </a:p>
      </dgm:t>
    </dgm:pt>
    <dgm:pt modelId="{99EF114D-A469-4497-8005-99D61A826ED9}" type="sibTrans" cxnId="{284CFCD5-47B0-406D-9E0A-D06E3C0DFE72}">
      <dgm:prSet/>
      <dgm:spPr/>
      <dgm:t>
        <a:bodyPr/>
        <a:lstStyle/>
        <a:p>
          <a:endParaRPr lang="en-US"/>
        </a:p>
      </dgm:t>
    </dgm:pt>
    <dgm:pt modelId="{5030A7A8-F6B0-438F-80D5-19B446560846}">
      <dgm:prSet/>
      <dgm:spPr/>
      <dgm:t>
        <a:bodyPr/>
        <a:lstStyle/>
        <a:p>
          <a:r>
            <a:rPr lang="en-US" b="0" i="0" dirty="0">
              <a:solidFill>
                <a:schemeClr val="tx1"/>
              </a:solidFill>
            </a:rPr>
            <a:t>(6) Maintaining </a:t>
          </a:r>
          <a:r>
            <a:rPr lang="en-US" b="1" i="0" dirty="0">
              <a:solidFill>
                <a:schemeClr val="tx1"/>
              </a:solidFill>
            </a:rPr>
            <a:t>Region 2 Facilities </a:t>
          </a:r>
          <a:r>
            <a:rPr lang="en-US" b="0" i="0" dirty="0">
              <a:solidFill>
                <a:schemeClr val="tx1"/>
              </a:solidFill>
            </a:rPr>
            <a:t>and Operations </a:t>
          </a:r>
          <a:endParaRPr lang="en-US" dirty="0">
            <a:solidFill>
              <a:schemeClr val="tx1"/>
            </a:solidFill>
          </a:endParaRPr>
        </a:p>
      </dgm:t>
    </dgm:pt>
    <dgm:pt modelId="{118EFAA5-2DB6-491B-B896-601D09BBB828}" type="parTrans" cxnId="{140C7CC8-CEB1-48A6-B584-2DEEE80E0561}">
      <dgm:prSet/>
      <dgm:spPr/>
      <dgm:t>
        <a:bodyPr/>
        <a:lstStyle/>
        <a:p>
          <a:endParaRPr lang="en-US"/>
        </a:p>
      </dgm:t>
    </dgm:pt>
    <dgm:pt modelId="{7DC00374-7032-48BE-BC76-DCB73E86CFE4}" type="sibTrans" cxnId="{140C7CC8-CEB1-48A6-B584-2DEEE80E0561}">
      <dgm:prSet/>
      <dgm:spPr/>
      <dgm:t>
        <a:bodyPr/>
        <a:lstStyle/>
        <a:p>
          <a:endParaRPr lang="en-US"/>
        </a:p>
      </dgm:t>
    </dgm:pt>
    <dgm:pt modelId="{15D7453C-DACC-4022-8691-77F3D6E0E93D}" type="pres">
      <dgm:prSet presAssocID="{56C735CF-B470-4B13-AF47-68B7EA1688D2}" presName="diagram" presStyleCnt="0">
        <dgm:presLayoutVars>
          <dgm:dir/>
          <dgm:resizeHandles val="exact"/>
        </dgm:presLayoutVars>
      </dgm:prSet>
      <dgm:spPr/>
    </dgm:pt>
    <dgm:pt modelId="{DFE270FC-C2F8-420C-B672-21ADC96644FC}" type="pres">
      <dgm:prSet presAssocID="{17ED221D-E4F4-47C6-A7AA-793D2DD12B35}" presName="node" presStyleLbl="node1" presStyleIdx="0" presStyleCnt="6">
        <dgm:presLayoutVars>
          <dgm:bulletEnabled val="1"/>
        </dgm:presLayoutVars>
      </dgm:prSet>
      <dgm:spPr/>
    </dgm:pt>
    <dgm:pt modelId="{22983B44-0017-47D3-B7E2-8CD596CD0C7C}" type="pres">
      <dgm:prSet presAssocID="{E4D3CA80-8A0E-448A-A7C4-C1B3BE9337C7}" presName="sibTrans" presStyleCnt="0"/>
      <dgm:spPr/>
    </dgm:pt>
    <dgm:pt modelId="{A38992BB-AE43-493B-AD31-EEE7A0AED944}" type="pres">
      <dgm:prSet presAssocID="{5F818F13-0088-4A15-BCEA-77261272507C}" presName="node" presStyleLbl="node1" presStyleIdx="1" presStyleCnt="6">
        <dgm:presLayoutVars>
          <dgm:bulletEnabled val="1"/>
        </dgm:presLayoutVars>
      </dgm:prSet>
      <dgm:spPr/>
    </dgm:pt>
    <dgm:pt modelId="{0E1C74F3-894D-4C9C-8E0E-25D4DF70C727}" type="pres">
      <dgm:prSet presAssocID="{2E986E9D-86A7-4595-80C9-72A22340046A}" presName="sibTrans" presStyleCnt="0"/>
      <dgm:spPr/>
    </dgm:pt>
    <dgm:pt modelId="{BBCB8AE0-3923-404B-A801-0495D3E722C2}" type="pres">
      <dgm:prSet presAssocID="{AD502CCA-3015-431A-B5AB-378E9B763827}" presName="node" presStyleLbl="node1" presStyleIdx="2" presStyleCnt="6">
        <dgm:presLayoutVars>
          <dgm:bulletEnabled val="1"/>
        </dgm:presLayoutVars>
      </dgm:prSet>
      <dgm:spPr/>
    </dgm:pt>
    <dgm:pt modelId="{8AF807D7-DF4A-4872-9F72-055022695F65}" type="pres">
      <dgm:prSet presAssocID="{AA90444C-717A-4E60-8164-B3ADD21FC8AC}" presName="sibTrans" presStyleCnt="0"/>
      <dgm:spPr/>
    </dgm:pt>
    <dgm:pt modelId="{2D6E0F15-ADE1-4E67-B6EC-102E883C1320}" type="pres">
      <dgm:prSet presAssocID="{8D1B45ED-72F5-4C25-9066-E23B9B3F5E24}" presName="node" presStyleLbl="node1" presStyleIdx="3" presStyleCnt="6">
        <dgm:presLayoutVars>
          <dgm:bulletEnabled val="1"/>
        </dgm:presLayoutVars>
      </dgm:prSet>
      <dgm:spPr/>
    </dgm:pt>
    <dgm:pt modelId="{F8E52F12-B9A5-4B1B-A237-E79DEF791A21}" type="pres">
      <dgm:prSet presAssocID="{554F7B9D-46B8-4FD7-A8D4-C76573353584}" presName="sibTrans" presStyleCnt="0"/>
      <dgm:spPr/>
    </dgm:pt>
    <dgm:pt modelId="{E31E02EC-22E0-4715-9D31-5AA22A214A8C}" type="pres">
      <dgm:prSet presAssocID="{C2833055-6169-494F-9E39-60AB5FAD57D5}" presName="node" presStyleLbl="node1" presStyleIdx="4" presStyleCnt="6">
        <dgm:presLayoutVars>
          <dgm:bulletEnabled val="1"/>
        </dgm:presLayoutVars>
      </dgm:prSet>
      <dgm:spPr/>
    </dgm:pt>
    <dgm:pt modelId="{B6C06F38-FE6B-49CA-8BE6-2A60DC4603AD}" type="pres">
      <dgm:prSet presAssocID="{99EF114D-A469-4497-8005-99D61A826ED9}" presName="sibTrans" presStyleCnt="0"/>
      <dgm:spPr/>
    </dgm:pt>
    <dgm:pt modelId="{93FB52CD-BB5B-4565-9172-897DDD035869}" type="pres">
      <dgm:prSet presAssocID="{5030A7A8-F6B0-438F-80D5-19B446560846}" presName="node" presStyleLbl="node1" presStyleIdx="5" presStyleCnt="6">
        <dgm:presLayoutVars>
          <dgm:bulletEnabled val="1"/>
        </dgm:presLayoutVars>
      </dgm:prSet>
      <dgm:spPr/>
    </dgm:pt>
  </dgm:ptLst>
  <dgm:cxnLst>
    <dgm:cxn modelId="{68663B03-5E8D-44C8-935C-8A8FFD343887}" srcId="{56C735CF-B470-4B13-AF47-68B7EA1688D2}" destId="{5F818F13-0088-4A15-BCEA-77261272507C}" srcOrd="1" destOrd="0" parTransId="{FFD03870-EAA8-4587-A814-5D2B5ADCBB4B}" sibTransId="{2E986E9D-86A7-4595-80C9-72A22340046A}"/>
    <dgm:cxn modelId="{C1198C0E-F966-49E9-8B81-E54988F9D68A}" type="presOf" srcId="{C2833055-6169-494F-9E39-60AB5FAD57D5}" destId="{E31E02EC-22E0-4715-9D31-5AA22A214A8C}" srcOrd="0" destOrd="0" presId="urn:microsoft.com/office/officeart/2005/8/layout/default"/>
    <dgm:cxn modelId="{5BC5AD34-ABB0-4AE8-A51D-5BD91EFE791A}" type="presOf" srcId="{5F818F13-0088-4A15-BCEA-77261272507C}" destId="{A38992BB-AE43-493B-AD31-EEE7A0AED944}" srcOrd="0" destOrd="0" presId="urn:microsoft.com/office/officeart/2005/8/layout/default"/>
    <dgm:cxn modelId="{9EFDA371-3CFF-4FA8-9A5F-BEFB1C75CF6C}" srcId="{56C735CF-B470-4B13-AF47-68B7EA1688D2}" destId="{AD502CCA-3015-431A-B5AB-378E9B763827}" srcOrd="2" destOrd="0" parTransId="{89E2F79C-3534-4C9E-B787-F7DE5D3884B5}" sibTransId="{AA90444C-717A-4E60-8164-B3ADD21FC8AC}"/>
    <dgm:cxn modelId="{C5BEFD85-87E1-47CE-8E52-80E718F0FF29}" type="presOf" srcId="{5030A7A8-F6B0-438F-80D5-19B446560846}" destId="{93FB52CD-BB5B-4565-9172-897DDD035869}" srcOrd="0" destOrd="0" presId="urn:microsoft.com/office/officeart/2005/8/layout/default"/>
    <dgm:cxn modelId="{D303F68D-57B2-486F-A051-94B0913EC657}" srcId="{56C735CF-B470-4B13-AF47-68B7EA1688D2}" destId="{8D1B45ED-72F5-4C25-9066-E23B9B3F5E24}" srcOrd="3" destOrd="0" parTransId="{17848CC3-13D7-46D3-8C3F-291E55C3D1A0}" sibTransId="{554F7B9D-46B8-4FD7-A8D4-C76573353584}"/>
    <dgm:cxn modelId="{5CEB05AC-2702-4B29-9CD2-B1FB5B4CDC22}" type="presOf" srcId="{AD502CCA-3015-431A-B5AB-378E9B763827}" destId="{BBCB8AE0-3923-404B-A801-0495D3E722C2}" srcOrd="0" destOrd="0" presId="urn:microsoft.com/office/officeart/2005/8/layout/default"/>
    <dgm:cxn modelId="{3DDA0AB7-CCCA-4E4A-B1FD-A50A12E73A33}" type="presOf" srcId="{8D1B45ED-72F5-4C25-9066-E23B9B3F5E24}" destId="{2D6E0F15-ADE1-4E67-B6EC-102E883C1320}" srcOrd="0" destOrd="0" presId="urn:microsoft.com/office/officeart/2005/8/layout/default"/>
    <dgm:cxn modelId="{140C7CC8-CEB1-48A6-B584-2DEEE80E0561}" srcId="{56C735CF-B470-4B13-AF47-68B7EA1688D2}" destId="{5030A7A8-F6B0-438F-80D5-19B446560846}" srcOrd="5" destOrd="0" parTransId="{118EFAA5-2DB6-491B-B896-601D09BBB828}" sibTransId="{7DC00374-7032-48BE-BC76-DCB73E86CFE4}"/>
    <dgm:cxn modelId="{284CFCD5-47B0-406D-9E0A-D06E3C0DFE72}" srcId="{56C735CF-B470-4B13-AF47-68B7EA1688D2}" destId="{C2833055-6169-494F-9E39-60AB5FAD57D5}" srcOrd="4" destOrd="0" parTransId="{5DC8E22B-6121-4F9F-BB37-01022EDC32FC}" sibTransId="{99EF114D-A469-4497-8005-99D61A826ED9}"/>
    <dgm:cxn modelId="{2EEC89E6-C52B-467A-836D-0299633EFB84}" type="presOf" srcId="{56C735CF-B470-4B13-AF47-68B7EA1688D2}" destId="{15D7453C-DACC-4022-8691-77F3D6E0E93D}" srcOrd="0" destOrd="0" presId="urn:microsoft.com/office/officeart/2005/8/layout/default"/>
    <dgm:cxn modelId="{79AC12EF-563F-4D7D-99B1-6D96FB2E8AF9}" srcId="{56C735CF-B470-4B13-AF47-68B7EA1688D2}" destId="{17ED221D-E4F4-47C6-A7AA-793D2DD12B35}" srcOrd="0" destOrd="0" parTransId="{80AC2806-E022-4B96-913E-00F9F10B3129}" sibTransId="{E4D3CA80-8A0E-448A-A7C4-C1B3BE9337C7}"/>
    <dgm:cxn modelId="{DC5F76F1-7EF4-491B-9448-F73D11CE4830}" type="presOf" srcId="{17ED221D-E4F4-47C6-A7AA-793D2DD12B35}" destId="{DFE270FC-C2F8-420C-B672-21ADC96644FC}" srcOrd="0" destOrd="0" presId="urn:microsoft.com/office/officeart/2005/8/layout/default"/>
    <dgm:cxn modelId="{63B9ECE3-33C8-46C6-A5E6-EC356F49FD57}" type="presParOf" srcId="{15D7453C-DACC-4022-8691-77F3D6E0E93D}" destId="{DFE270FC-C2F8-420C-B672-21ADC96644FC}" srcOrd="0" destOrd="0" presId="urn:microsoft.com/office/officeart/2005/8/layout/default"/>
    <dgm:cxn modelId="{D1D02B9B-2883-487C-B846-FFF855C08376}" type="presParOf" srcId="{15D7453C-DACC-4022-8691-77F3D6E0E93D}" destId="{22983B44-0017-47D3-B7E2-8CD596CD0C7C}" srcOrd="1" destOrd="0" presId="urn:microsoft.com/office/officeart/2005/8/layout/default"/>
    <dgm:cxn modelId="{363AE604-41E5-45FA-A505-06C5E4B64BA4}" type="presParOf" srcId="{15D7453C-DACC-4022-8691-77F3D6E0E93D}" destId="{A38992BB-AE43-493B-AD31-EEE7A0AED944}" srcOrd="2" destOrd="0" presId="urn:microsoft.com/office/officeart/2005/8/layout/default"/>
    <dgm:cxn modelId="{E9285CFB-15E8-4A63-BE19-8271A4E52122}" type="presParOf" srcId="{15D7453C-DACC-4022-8691-77F3D6E0E93D}" destId="{0E1C74F3-894D-4C9C-8E0E-25D4DF70C727}" srcOrd="3" destOrd="0" presId="urn:microsoft.com/office/officeart/2005/8/layout/default"/>
    <dgm:cxn modelId="{FE4B2A4B-B16E-4A4D-8ADD-00C0C6E0E32A}" type="presParOf" srcId="{15D7453C-DACC-4022-8691-77F3D6E0E93D}" destId="{BBCB8AE0-3923-404B-A801-0495D3E722C2}" srcOrd="4" destOrd="0" presId="urn:microsoft.com/office/officeart/2005/8/layout/default"/>
    <dgm:cxn modelId="{2FF33838-82FD-47C2-8EEF-9BF006097FDF}" type="presParOf" srcId="{15D7453C-DACC-4022-8691-77F3D6E0E93D}" destId="{8AF807D7-DF4A-4872-9F72-055022695F65}" srcOrd="5" destOrd="0" presId="urn:microsoft.com/office/officeart/2005/8/layout/default"/>
    <dgm:cxn modelId="{0A8DA068-F5E8-4764-AF90-90926AB4D7B3}" type="presParOf" srcId="{15D7453C-DACC-4022-8691-77F3D6E0E93D}" destId="{2D6E0F15-ADE1-4E67-B6EC-102E883C1320}" srcOrd="6" destOrd="0" presId="urn:microsoft.com/office/officeart/2005/8/layout/default"/>
    <dgm:cxn modelId="{0A695585-F45E-4D26-8F5B-D4919855A8D5}" type="presParOf" srcId="{15D7453C-DACC-4022-8691-77F3D6E0E93D}" destId="{F8E52F12-B9A5-4B1B-A237-E79DEF791A21}" srcOrd="7" destOrd="0" presId="urn:microsoft.com/office/officeart/2005/8/layout/default"/>
    <dgm:cxn modelId="{F10CA9F1-C9F9-447B-8FB9-1473A10C0D36}" type="presParOf" srcId="{15D7453C-DACC-4022-8691-77F3D6E0E93D}" destId="{E31E02EC-22E0-4715-9D31-5AA22A214A8C}" srcOrd="8" destOrd="0" presId="urn:microsoft.com/office/officeart/2005/8/layout/default"/>
    <dgm:cxn modelId="{82BFE62C-15F6-468B-959A-19F5B8A41E66}" type="presParOf" srcId="{15D7453C-DACC-4022-8691-77F3D6E0E93D}" destId="{B6C06F38-FE6B-49CA-8BE6-2A60DC4603AD}" srcOrd="9" destOrd="0" presId="urn:microsoft.com/office/officeart/2005/8/layout/default"/>
    <dgm:cxn modelId="{80E5BA28-9920-45D5-93F2-1BE49D69E786}" type="presParOf" srcId="{15D7453C-DACC-4022-8691-77F3D6E0E93D}" destId="{93FB52CD-BB5B-4565-9172-897DDD035869}"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4CD3C8-AD66-4D58-84B6-0F48027185E5}">
      <dsp:nvSpPr>
        <dsp:cNvPr id="0" name=""/>
        <dsp:cNvSpPr/>
      </dsp:nvSpPr>
      <dsp:spPr>
        <a:xfrm>
          <a:off x="9660665" y="2075637"/>
          <a:ext cx="91440" cy="698007"/>
        </a:xfrm>
        <a:custGeom>
          <a:avLst/>
          <a:gdLst/>
          <a:ahLst/>
          <a:cxnLst/>
          <a:rect l="0" t="0" r="0" b="0"/>
          <a:pathLst>
            <a:path>
              <a:moveTo>
                <a:pt x="45720" y="0"/>
              </a:moveTo>
              <a:lnTo>
                <a:pt x="45720" y="698007"/>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C984FA7-552D-4098-887D-7CF04D5B26C5}">
      <dsp:nvSpPr>
        <dsp:cNvPr id="0" name=""/>
        <dsp:cNvSpPr/>
      </dsp:nvSpPr>
      <dsp:spPr>
        <a:xfrm>
          <a:off x="5638814" y="2075637"/>
          <a:ext cx="91440" cy="698007"/>
        </a:xfrm>
        <a:custGeom>
          <a:avLst/>
          <a:gdLst/>
          <a:ahLst/>
          <a:cxnLst/>
          <a:rect l="0" t="0" r="0" b="0"/>
          <a:pathLst>
            <a:path>
              <a:moveTo>
                <a:pt x="45720" y="0"/>
              </a:moveTo>
              <a:lnTo>
                <a:pt x="45720" y="698007"/>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026394F-085B-4AE2-B146-5D8E1EAA3AF1}">
      <dsp:nvSpPr>
        <dsp:cNvPr id="0" name=""/>
        <dsp:cNvSpPr/>
      </dsp:nvSpPr>
      <dsp:spPr>
        <a:xfrm>
          <a:off x="1616964" y="2075637"/>
          <a:ext cx="91440" cy="698007"/>
        </a:xfrm>
        <a:custGeom>
          <a:avLst/>
          <a:gdLst/>
          <a:ahLst/>
          <a:cxnLst/>
          <a:rect l="0" t="0" r="0" b="0"/>
          <a:pathLst>
            <a:path>
              <a:moveTo>
                <a:pt x="45720" y="0"/>
              </a:moveTo>
              <a:lnTo>
                <a:pt x="45720" y="698007"/>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87F9A3B-80F8-4773-BF3E-4AB58629C932}">
      <dsp:nvSpPr>
        <dsp:cNvPr id="0" name=""/>
        <dsp:cNvSpPr/>
      </dsp:nvSpPr>
      <dsp:spPr>
        <a:xfrm>
          <a:off x="763" y="413716"/>
          <a:ext cx="3323843" cy="166192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a:t>National Clean Investment Fund Competition: $14 Billion</a:t>
          </a:r>
        </a:p>
      </dsp:txBody>
      <dsp:txXfrm>
        <a:off x="763" y="413716"/>
        <a:ext cx="3323843" cy="1661921"/>
      </dsp:txXfrm>
    </dsp:sp>
    <dsp:sp modelId="{AF35D086-E8D7-44FE-95C7-9384DCA62549}">
      <dsp:nvSpPr>
        <dsp:cNvPr id="0" name=""/>
        <dsp:cNvSpPr/>
      </dsp:nvSpPr>
      <dsp:spPr>
        <a:xfrm>
          <a:off x="763" y="2773645"/>
          <a:ext cx="3323843" cy="166192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Fund 2-3 National Nonprofits to partner with private capital providers to deliver financing</a:t>
          </a:r>
        </a:p>
      </dsp:txBody>
      <dsp:txXfrm>
        <a:off x="763" y="2773645"/>
        <a:ext cx="3323843" cy="1661921"/>
      </dsp:txXfrm>
    </dsp:sp>
    <dsp:sp modelId="{8D152A23-EB61-4D0C-9983-E9A019171B4D}">
      <dsp:nvSpPr>
        <dsp:cNvPr id="0" name=""/>
        <dsp:cNvSpPr/>
      </dsp:nvSpPr>
      <dsp:spPr>
        <a:xfrm>
          <a:off x="4022613" y="413716"/>
          <a:ext cx="3323843" cy="166192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a:t>Clean Communities Investment Accelerator Competition: $6 Billion</a:t>
          </a:r>
        </a:p>
      </dsp:txBody>
      <dsp:txXfrm>
        <a:off x="4022613" y="413716"/>
        <a:ext cx="3323843" cy="1661921"/>
      </dsp:txXfrm>
    </dsp:sp>
    <dsp:sp modelId="{BB8791A0-D9C9-48EE-97C3-66BDB8C62336}">
      <dsp:nvSpPr>
        <dsp:cNvPr id="0" name=""/>
        <dsp:cNvSpPr/>
      </dsp:nvSpPr>
      <dsp:spPr>
        <a:xfrm>
          <a:off x="4022613" y="2773645"/>
          <a:ext cx="3323843" cy="166192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a:t>Fund 2-7 hub nonprofits to rapidly build clean financing capacity</a:t>
          </a:r>
        </a:p>
      </dsp:txBody>
      <dsp:txXfrm>
        <a:off x="4022613" y="2773645"/>
        <a:ext cx="3323843" cy="1661921"/>
      </dsp:txXfrm>
    </dsp:sp>
    <dsp:sp modelId="{5FBC7614-D5CA-4655-B1FC-760FEDC2F42A}">
      <dsp:nvSpPr>
        <dsp:cNvPr id="0" name=""/>
        <dsp:cNvSpPr/>
      </dsp:nvSpPr>
      <dsp:spPr>
        <a:xfrm>
          <a:off x="8044463" y="413716"/>
          <a:ext cx="3323843" cy="166192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a:t>Solar for All Competition: $7 Billion</a:t>
          </a:r>
        </a:p>
      </dsp:txBody>
      <dsp:txXfrm>
        <a:off x="8044463" y="413716"/>
        <a:ext cx="3323843" cy="1661921"/>
      </dsp:txXfrm>
    </dsp:sp>
    <dsp:sp modelId="{7A205381-EB73-45D0-8675-3BC9E2CD6425}">
      <dsp:nvSpPr>
        <dsp:cNvPr id="0" name=""/>
        <dsp:cNvSpPr/>
      </dsp:nvSpPr>
      <dsp:spPr>
        <a:xfrm>
          <a:off x="8044463" y="2773645"/>
          <a:ext cx="3323843" cy="166192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a:t>Up to 60 grants to state, Tribal governments, municipalities and nonprofits to expand low-income and disadvantaged community solar</a:t>
          </a:r>
        </a:p>
      </dsp:txBody>
      <dsp:txXfrm>
        <a:off x="8044463" y="2773645"/>
        <a:ext cx="3323843" cy="16619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775FCF-4982-4338-9E05-1481C55BC45B}">
      <dsp:nvSpPr>
        <dsp:cNvPr id="0" name=""/>
        <dsp:cNvSpPr/>
      </dsp:nvSpPr>
      <dsp:spPr>
        <a:xfrm>
          <a:off x="0" y="617787"/>
          <a:ext cx="5117098" cy="511709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1866900">
            <a:lnSpc>
              <a:spcPct val="90000"/>
            </a:lnSpc>
            <a:spcBef>
              <a:spcPct val="0"/>
            </a:spcBef>
            <a:spcAft>
              <a:spcPct val="35000"/>
            </a:spcAft>
            <a:buNone/>
          </a:pPr>
          <a:endParaRPr lang="en-US" sz="4200" kern="1200"/>
        </a:p>
        <a:p>
          <a:pPr marL="285750" lvl="1" indent="-285750" algn="l" defTabSz="1466850">
            <a:lnSpc>
              <a:spcPct val="90000"/>
            </a:lnSpc>
            <a:spcBef>
              <a:spcPct val="0"/>
            </a:spcBef>
            <a:spcAft>
              <a:spcPct val="15000"/>
            </a:spcAft>
            <a:buChar char="•"/>
          </a:pPr>
          <a:r>
            <a:rPr lang="en-US" sz="3300" kern="1200"/>
            <a:t>DIRECTS EPA REGIONAL OFFICES TO UPDATE THEIR 2014 ADAPTATION PLANS</a:t>
          </a:r>
        </a:p>
      </dsp:txBody>
      <dsp:txXfrm>
        <a:off x="749382" y="1367169"/>
        <a:ext cx="3618334" cy="36183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ADAF27-E559-4C54-9E5A-6C9BAD3F1859}">
      <dsp:nvSpPr>
        <dsp:cNvPr id="0" name=""/>
        <dsp:cNvSpPr/>
      </dsp:nvSpPr>
      <dsp:spPr>
        <a:xfrm>
          <a:off x="0" y="293989"/>
          <a:ext cx="4468091" cy="23470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4790" tIns="224790" rIns="224790" bIns="224790" numCol="1" spcCol="1270" anchor="ctr" anchorCtr="0">
          <a:noAutofit/>
        </a:bodyPr>
        <a:lstStyle/>
        <a:p>
          <a:pPr marL="0" lvl="0" indent="0" algn="l" defTabSz="2622550">
            <a:lnSpc>
              <a:spcPct val="90000"/>
            </a:lnSpc>
            <a:spcBef>
              <a:spcPct val="0"/>
            </a:spcBef>
            <a:spcAft>
              <a:spcPct val="35000"/>
            </a:spcAft>
            <a:buNone/>
          </a:pPr>
          <a:r>
            <a:rPr lang="en-US" sz="5900" kern="1200" dirty="0"/>
            <a:t>Released Oct. 6, 2022</a:t>
          </a:r>
        </a:p>
      </dsp:txBody>
      <dsp:txXfrm>
        <a:off x="114572" y="408561"/>
        <a:ext cx="4238947" cy="21178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4CE1A1-4A67-4578-B60B-B8A23153EC47}">
      <dsp:nvSpPr>
        <dsp:cNvPr id="0" name=""/>
        <dsp:cNvSpPr/>
      </dsp:nvSpPr>
      <dsp:spPr>
        <a:xfrm>
          <a:off x="0" y="112808"/>
          <a:ext cx="7186527" cy="87395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i="1" kern="1200"/>
            <a:t>Vulnerability Assessment</a:t>
          </a:r>
          <a:r>
            <a:rPr lang="en-US" sz="2200" kern="1200"/>
            <a:t> </a:t>
          </a:r>
        </a:p>
      </dsp:txBody>
      <dsp:txXfrm>
        <a:off x="42663" y="155471"/>
        <a:ext cx="7101201" cy="788627"/>
      </dsp:txXfrm>
    </dsp:sp>
    <dsp:sp modelId="{A7CD68F2-77AC-42A5-881F-4604D646A180}">
      <dsp:nvSpPr>
        <dsp:cNvPr id="0" name=""/>
        <dsp:cNvSpPr/>
      </dsp:nvSpPr>
      <dsp:spPr>
        <a:xfrm>
          <a:off x="0" y="986761"/>
          <a:ext cx="7186527" cy="1070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172"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Regional vulnerabilities (e.g., rising seas, high temperatures, tidal flooding)</a:t>
          </a:r>
        </a:p>
        <a:p>
          <a:pPr marL="171450" lvl="1" indent="-171450" algn="l" defTabSz="755650">
            <a:lnSpc>
              <a:spcPct val="90000"/>
            </a:lnSpc>
            <a:spcBef>
              <a:spcPct val="0"/>
            </a:spcBef>
            <a:spcAft>
              <a:spcPct val="20000"/>
            </a:spcAft>
            <a:buChar char="•"/>
          </a:pPr>
          <a:r>
            <a:rPr lang="en-US" sz="1700" kern="1200" dirty="0"/>
            <a:t>Programmatic vulnerabilities (e.g., Air Quality; Water Quality; Contaminated Sites; Use and Exposure to Toxic Chemicals; EPA’s Facilities and Operations) </a:t>
          </a:r>
        </a:p>
      </dsp:txBody>
      <dsp:txXfrm>
        <a:off x="0" y="986761"/>
        <a:ext cx="7186527" cy="1070190"/>
      </dsp:txXfrm>
    </dsp:sp>
    <dsp:sp modelId="{4674D892-5880-49E8-8328-72D8B0CA9A5A}">
      <dsp:nvSpPr>
        <dsp:cNvPr id="0" name=""/>
        <dsp:cNvSpPr/>
      </dsp:nvSpPr>
      <dsp:spPr>
        <a:xfrm>
          <a:off x="0" y="2056951"/>
          <a:ext cx="7186527" cy="87395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i="1" kern="1200"/>
            <a:t>44 Regional Priority Actions </a:t>
          </a:r>
          <a:r>
            <a:rPr lang="en-US" sz="2200" kern="1200"/>
            <a:t> </a:t>
          </a:r>
        </a:p>
      </dsp:txBody>
      <dsp:txXfrm>
        <a:off x="42663" y="2099614"/>
        <a:ext cx="7101201" cy="788627"/>
      </dsp:txXfrm>
    </dsp:sp>
    <dsp:sp modelId="{EF6350D9-6E37-424B-BBF2-505BBF7535DE}">
      <dsp:nvSpPr>
        <dsp:cNvPr id="0" name=""/>
        <dsp:cNvSpPr/>
      </dsp:nvSpPr>
      <dsp:spPr>
        <a:xfrm>
          <a:off x="0" y="2930905"/>
          <a:ext cx="7186527" cy="888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172"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Reduce Impacts/Adapt to the identified programmatic vulnerabilities</a:t>
          </a:r>
        </a:p>
        <a:p>
          <a:pPr marL="171450" lvl="1" indent="-171450" algn="l" defTabSz="755650">
            <a:lnSpc>
              <a:spcPct val="90000"/>
            </a:lnSpc>
            <a:spcBef>
              <a:spcPct val="0"/>
            </a:spcBef>
            <a:spcAft>
              <a:spcPct val="20000"/>
            </a:spcAft>
            <a:buChar char="•"/>
          </a:pPr>
          <a:r>
            <a:rPr lang="en-US" sz="1700" kern="1200"/>
            <a:t>Categorized into six thematic areas </a:t>
          </a:r>
        </a:p>
        <a:p>
          <a:pPr marL="171450" lvl="1" indent="-171450" algn="l" defTabSz="755650">
            <a:lnSpc>
              <a:spcPct val="90000"/>
            </a:lnSpc>
            <a:spcBef>
              <a:spcPct val="0"/>
            </a:spcBef>
            <a:spcAft>
              <a:spcPct val="20000"/>
            </a:spcAft>
            <a:buChar char="•"/>
          </a:pPr>
          <a:r>
            <a:rPr lang="en-US" sz="1700" kern="1200"/>
            <a:t>Majority require additional resources</a:t>
          </a:r>
        </a:p>
      </dsp:txBody>
      <dsp:txXfrm>
        <a:off x="0" y="2930905"/>
        <a:ext cx="7186527" cy="888030"/>
      </dsp:txXfrm>
    </dsp:sp>
    <dsp:sp modelId="{CEBE9B3E-3052-4C43-A4F7-C34E57C820B3}">
      <dsp:nvSpPr>
        <dsp:cNvPr id="0" name=""/>
        <dsp:cNvSpPr/>
      </dsp:nvSpPr>
      <dsp:spPr>
        <a:xfrm>
          <a:off x="0" y="3818935"/>
          <a:ext cx="7186527" cy="87395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i="1" kern="1200"/>
            <a:t>Training EPA Staff  </a:t>
          </a:r>
          <a:endParaRPr lang="en-US" sz="2200" kern="1200"/>
        </a:p>
      </dsp:txBody>
      <dsp:txXfrm>
        <a:off x="42663" y="3861598"/>
        <a:ext cx="7101201" cy="788627"/>
      </dsp:txXfrm>
    </dsp:sp>
    <dsp:sp modelId="{682984CA-EF06-4F28-9835-EA1413B30196}">
      <dsp:nvSpPr>
        <dsp:cNvPr id="0" name=""/>
        <dsp:cNvSpPr/>
      </dsp:nvSpPr>
      <dsp:spPr>
        <a:xfrm>
          <a:off x="0" y="4756248"/>
          <a:ext cx="7186527" cy="87395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i="1" kern="1200"/>
            <a:t>Science Needs - to better inform climate change adaptation efforts</a:t>
          </a:r>
          <a:endParaRPr lang="en-US" sz="2200" kern="1200"/>
        </a:p>
      </dsp:txBody>
      <dsp:txXfrm>
        <a:off x="42663" y="4798911"/>
        <a:ext cx="7101201" cy="78862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E270FC-C2F8-420C-B672-21ADC96644FC}">
      <dsp:nvSpPr>
        <dsp:cNvPr id="0" name=""/>
        <dsp:cNvSpPr/>
      </dsp:nvSpPr>
      <dsp:spPr>
        <a:xfrm>
          <a:off x="0" y="40290"/>
          <a:ext cx="3286125" cy="197167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dirty="0">
              <a:solidFill>
                <a:schemeClr val="tx1"/>
              </a:solidFill>
            </a:rPr>
            <a:t>(1) Advance </a:t>
          </a:r>
          <a:r>
            <a:rPr lang="en-US" sz="2000" b="1" i="0" kern="1200" dirty="0">
              <a:solidFill>
                <a:schemeClr val="tx1"/>
              </a:solidFill>
            </a:rPr>
            <a:t>Research, Systems and Guidance </a:t>
          </a:r>
          <a:r>
            <a:rPr lang="en-US" sz="2000" b="0" i="0" kern="1200" dirty="0">
              <a:solidFill>
                <a:schemeClr val="tx1"/>
              </a:solidFill>
            </a:rPr>
            <a:t>that Support Climate Adaptation in Region 2</a:t>
          </a:r>
          <a:endParaRPr lang="en-US" sz="2000" kern="1200" dirty="0">
            <a:solidFill>
              <a:schemeClr val="tx1"/>
            </a:solidFill>
          </a:endParaRPr>
        </a:p>
      </dsp:txBody>
      <dsp:txXfrm>
        <a:off x="0" y="40290"/>
        <a:ext cx="3286125" cy="1971675"/>
      </dsp:txXfrm>
    </dsp:sp>
    <dsp:sp modelId="{A38992BB-AE43-493B-AD31-EEE7A0AED944}">
      <dsp:nvSpPr>
        <dsp:cNvPr id="0" name=""/>
        <dsp:cNvSpPr/>
      </dsp:nvSpPr>
      <dsp:spPr>
        <a:xfrm>
          <a:off x="3614737" y="40290"/>
          <a:ext cx="3286125" cy="197167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dirty="0">
              <a:solidFill>
                <a:schemeClr val="tx1"/>
              </a:solidFill>
            </a:rPr>
            <a:t>(2) </a:t>
          </a:r>
          <a:r>
            <a:rPr lang="en-US" sz="2000" b="1" i="0" kern="1200" dirty="0">
              <a:solidFill>
                <a:schemeClr val="tx1"/>
              </a:solidFill>
            </a:rPr>
            <a:t>Leverage Partnerships </a:t>
          </a:r>
          <a:r>
            <a:rPr lang="en-US" sz="2000" b="0" i="0" kern="1200" dirty="0">
              <a:solidFill>
                <a:schemeClr val="tx1"/>
              </a:solidFill>
            </a:rPr>
            <a:t>&amp; Conduct Outreach to Enhance Adaptative Capacity in Region 2</a:t>
          </a:r>
          <a:endParaRPr lang="en-US" sz="2000" kern="1200" dirty="0">
            <a:solidFill>
              <a:schemeClr val="tx1"/>
            </a:solidFill>
          </a:endParaRPr>
        </a:p>
      </dsp:txBody>
      <dsp:txXfrm>
        <a:off x="3614737" y="40290"/>
        <a:ext cx="3286125" cy="1971675"/>
      </dsp:txXfrm>
    </dsp:sp>
    <dsp:sp modelId="{BBCB8AE0-3923-404B-A801-0495D3E722C2}">
      <dsp:nvSpPr>
        <dsp:cNvPr id="0" name=""/>
        <dsp:cNvSpPr/>
      </dsp:nvSpPr>
      <dsp:spPr>
        <a:xfrm>
          <a:off x="7229475" y="40290"/>
          <a:ext cx="3286125" cy="197167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dirty="0">
              <a:solidFill>
                <a:schemeClr val="tx1"/>
              </a:solidFill>
            </a:rPr>
            <a:t>(3) Seek Opportunities to Integrate </a:t>
          </a:r>
          <a:r>
            <a:rPr lang="en-US" sz="1800" b="1" i="0" kern="1200" dirty="0">
              <a:solidFill>
                <a:schemeClr val="tx1"/>
              </a:solidFill>
            </a:rPr>
            <a:t>Environmental Justice </a:t>
          </a:r>
          <a:r>
            <a:rPr lang="en-US" sz="1800" b="0" i="0" kern="1200" dirty="0">
              <a:solidFill>
                <a:schemeClr val="tx1"/>
              </a:solidFill>
            </a:rPr>
            <a:t>into Each of Our Climate Change Priority Actions, to the Extent Practicable </a:t>
          </a:r>
          <a:endParaRPr lang="en-US" sz="1800" kern="1200" dirty="0">
            <a:solidFill>
              <a:schemeClr val="tx1"/>
            </a:solidFill>
          </a:endParaRPr>
        </a:p>
      </dsp:txBody>
      <dsp:txXfrm>
        <a:off x="7229475" y="40290"/>
        <a:ext cx="3286125" cy="1971675"/>
      </dsp:txXfrm>
    </dsp:sp>
    <dsp:sp modelId="{2D6E0F15-ADE1-4E67-B6EC-102E883C1320}">
      <dsp:nvSpPr>
        <dsp:cNvPr id="0" name=""/>
        <dsp:cNvSpPr/>
      </dsp:nvSpPr>
      <dsp:spPr>
        <a:xfrm>
          <a:off x="0" y="2340578"/>
          <a:ext cx="3286125" cy="197167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dirty="0">
              <a:solidFill>
                <a:schemeClr val="tx1"/>
              </a:solidFill>
            </a:rPr>
            <a:t>(4) Support the Use of Disaster Recovery Resources and </a:t>
          </a:r>
          <a:r>
            <a:rPr lang="en-US" sz="1800" b="1" i="0" kern="1200" dirty="0">
              <a:solidFill>
                <a:schemeClr val="tx1"/>
              </a:solidFill>
            </a:rPr>
            <a:t>Disaster Mitigation Strategies </a:t>
          </a:r>
          <a:r>
            <a:rPr lang="en-US" sz="1800" b="0" i="0" kern="1200" dirty="0">
              <a:solidFill>
                <a:schemeClr val="tx1"/>
              </a:solidFill>
            </a:rPr>
            <a:t>to Assist States, Local Communities, Indian Nations, and Territories in their Adaptation Efforts</a:t>
          </a:r>
          <a:endParaRPr lang="en-US" sz="1800" kern="1200" dirty="0">
            <a:solidFill>
              <a:schemeClr val="tx1"/>
            </a:solidFill>
          </a:endParaRPr>
        </a:p>
      </dsp:txBody>
      <dsp:txXfrm>
        <a:off x="0" y="2340578"/>
        <a:ext cx="3286125" cy="1971675"/>
      </dsp:txXfrm>
    </dsp:sp>
    <dsp:sp modelId="{E31E02EC-22E0-4715-9D31-5AA22A214A8C}">
      <dsp:nvSpPr>
        <dsp:cNvPr id="0" name=""/>
        <dsp:cNvSpPr/>
      </dsp:nvSpPr>
      <dsp:spPr>
        <a:xfrm>
          <a:off x="3614737" y="2340578"/>
          <a:ext cx="3286125" cy="197167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dirty="0">
              <a:solidFill>
                <a:schemeClr val="tx1"/>
              </a:solidFill>
            </a:rPr>
            <a:t>(5) Use our</a:t>
          </a:r>
          <a:r>
            <a:rPr lang="en-US" sz="1800" b="1" i="0" kern="1200" dirty="0">
              <a:solidFill>
                <a:schemeClr val="tx1"/>
              </a:solidFill>
            </a:rPr>
            <a:t> Regulatory Authorities</a:t>
          </a:r>
          <a:r>
            <a:rPr lang="en-US" sz="1800" b="0" i="0" kern="1200" dirty="0">
              <a:solidFill>
                <a:schemeClr val="tx1"/>
              </a:solidFill>
            </a:rPr>
            <a:t> to Expand our Work on Climate Adaptation </a:t>
          </a:r>
          <a:endParaRPr lang="en-US" sz="1800" kern="1200" dirty="0">
            <a:solidFill>
              <a:schemeClr val="tx1"/>
            </a:solidFill>
          </a:endParaRPr>
        </a:p>
      </dsp:txBody>
      <dsp:txXfrm>
        <a:off x="3614737" y="2340578"/>
        <a:ext cx="3286125" cy="1971675"/>
      </dsp:txXfrm>
    </dsp:sp>
    <dsp:sp modelId="{93FB52CD-BB5B-4565-9172-897DDD035869}">
      <dsp:nvSpPr>
        <dsp:cNvPr id="0" name=""/>
        <dsp:cNvSpPr/>
      </dsp:nvSpPr>
      <dsp:spPr>
        <a:xfrm>
          <a:off x="7229475" y="2340578"/>
          <a:ext cx="3286125" cy="197167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dirty="0">
              <a:solidFill>
                <a:schemeClr val="tx1"/>
              </a:solidFill>
            </a:rPr>
            <a:t>(6) Maintaining </a:t>
          </a:r>
          <a:r>
            <a:rPr lang="en-US" sz="1800" b="1" i="0" kern="1200" dirty="0">
              <a:solidFill>
                <a:schemeClr val="tx1"/>
              </a:solidFill>
            </a:rPr>
            <a:t>Region 2 Facilities </a:t>
          </a:r>
          <a:r>
            <a:rPr lang="en-US" sz="1800" b="0" i="0" kern="1200" dirty="0">
              <a:solidFill>
                <a:schemeClr val="tx1"/>
              </a:solidFill>
            </a:rPr>
            <a:t>and Operations </a:t>
          </a:r>
          <a:endParaRPr lang="en-US" sz="1800" kern="1200" dirty="0">
            <a:solidFill>
              <a:schemeClr val="tx1"/>
            </a:solidFill>
          </a:endParaRPr>
        </a:p>
      </dsp:txBody>
      <dsp:txXfrm>
        <a:off x="7229475" y="2340578"/>
        <a:ext cx="3286125" cy="197167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E301BB-E930-436F-B46C-E5564A166091}" type="datetimeFigureOut">
              <a:rPr lang="en-US" smtClean="0"/>
              <a:t>5/16/2023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BB9EC4-F694-48EC-80D6-9485A3CCC118}" type="slidenum">
              <a:rPr lang="en-US" smtClean="0"/>
              <a:t>‹#›</a:t>
            </a:fld>
            <a:endParaRPr lang="en-US"/>
          </a:p>
        </p:txBody>
      </p:sp>
    </p:spTree>
    <p:extLst>
      <p:ext uri="{BB962C8B-B14F-4D97-AF65-F5344CB8AC3E}">
        <p14:creationId xmlns:p14="http://schemas.microsoft.com/office/powerpoint/2010/main" val="1455333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BB9EC4-F694-48EC-80D6-9485A3CCC118}" type="slidenum">
              <a:rPr lang="en-US" smtClean="0"/>
              <a:t>1</a:t>
            </a:fld>
            <a:endParaRPr lang="en-US"/>
          </a:p>
        </p:txBody>
      </p:sp>
    </p:spTree>
    <p:extLst>
      <p:ext uri="{BB962C8B-B14F-4D97-AF65-F5344CB8AC3E}">
        <p14:creationId xmlns:p14="http://schemas.microsoft.com/office/powerpoint/2010/main" val="874475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57BB9EC4-F694-48EC-80D6-9485A3CCC118}" type="slidenum">
              <a:rPr lang="en-US" smtClean="0"/>
              <a:t>16</a:t>
            </a:fld>
            <a:endParaRPr lang="en-US"/>
          </a:p>
        </p:txBody>
      </p:sp>
    </p:spTree>
    <p:extLst>
      <p:ext uri="{BB962C8B-B14F-4D97-AF65-F5344CB8AC3E}">
        <p14:creationId xmlns:p14="http://schemas.microsoft.com/office/powerpoint/2010/main" val="2841706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57BB9EC4-F694-48EC-80D6-9485A3CCC118}" type="slidenum">
              <a:rPr lang="en-US" smtClean="0"/>
              <a:t>17</a:t>
            </a:fld>
            <a:endParaRPr lang="en-US"/>
          </a:p>
        </p:txBody>
      </p:sp>
    </p:spTree>
    <p:extLst>
      <p:ext uri="{BB962C8B-B14F-4D97-AF65-F5344CB8AC3E}">
        <p14:creationId xmlns:p14="http://schemas.microsoft.com/office/powerpoint/2010/main" val="255200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BB9EC4-F694-48EC-80D6-9485A3CCC118}" type="slidenum">
              <a:rPr lang="en-US" smtClean="0"/>
              <a:t>18</a:t>
            </a:fld>
            <a:endParaRPr lang="en-US"/>
          </a:p>
        </p:txBody>
      </p:sp>
    </p:spTree>
    <p:extLst>
      <p:ext uri="{BB962C8B-B14F-4D97-AF65-F5344CB8AC3E}">
        <p14:creationId xmlns:p14="http://schemas.microsoft.com/office/powerpoint/2010/main" val="40652018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24E9D511-8406-407B-A358-D7A4E220C7F2}" type="slidenum">
              <a:rPr lang="en-US" smtClean="0"/>
              <a:t>22</a:t>
            </a:fld>
            <a:endParaRPr lang="en-US"/>
          </a:p>
        </p:txBody>
      </p:sp>
    </p:spTree>
    <p:extLst>
      <p:ext uri="{BB962C8B-B14F-4D97-AF65-F5344CB8AC3E}">
        <p14:creationId xmlns:p14="http://schemas.microsoft.com/office/powerpoint/2010/main" val="10343895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108896-C7EA-47A8-868C-5CB2413EB50B}" type="slidenum">
              <a:rPr lang="en-US" smtClean="0"/>
              <a:t>23</a:t>
            </a:fld>
            <a:endParaRPr lang="en-US"/>
          </a:p>
        </p:txBody>
      </p:sp>
    </p:spTree>
    <p:extLst>
      <p:ext uri="{BB962C8B-B14F-4D97-AF65-F5344CB8AC3E}">
        <p14:creationId xmlns:p14="http://schemas.microsoft.com/office/powerpoint/2010/main" val="17677522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E9D511-8406-407B-A358-D7A4E220C7F2}" type="slidenum">
              <a:rPr lang="en-US" smtClean="0"/>
              <a:t>24</a:t>
            </a:fld>
            <a:endParaRPr lang="en-US"/>
          </a:p>
        </p:txBody>
      </p:sp>
    </p:spTree>
    <p:extLst>
      <p:ext uri="{BB962C8B-B14F-4D97-AF65-F5344CB8AC3E}">
        <p14:creationId xmlns:p14="http://schemas.microsoft.com/office/powerpoint/2010/main" val="3018071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cs typeface="Calibri"/>
            </a:endParaRPr>
          </a:p>
        </p:txBody>
      </p:sp>
      <p:sp>
        <p:nvSpPr>
          <p:cNvPr id="4" name="Slide Number Placeholder 3"/>
          <p:cNvSpPr>
            <a:spLocks noGrp="1"/>
          </p:cNvSpPr>
          <p:nvPr>
            <p:ph type="sldNum" sz="quarter" idx="5"/>
          </p:nvPr>
        </p:nvSpPr>
        <p:spPr/>
        <p:txBody>
          <a:bodyPr/>
          <a:lstStyle/>
          <a:p>
            <a:fld id="{48108896-C7EA-47A8-868C-5CB2413EB50B}" type="slidenum">
              <a:rPr lang="en-US" smtClean="0"/>
              <a:t>25</a:t>
            </a:fld>
            <a:endParaRPr lang="en-US"/>
          </a:p>
        </p:txBody>
      </p:sp>
    </p:spTree>
    <p:extLst>
      <p:ext uri="{BB962C8B-B14F-4D97-AF65-F5344CB8AC3E}">
        <p14:creationId xmlns:p14="http://schemas.microsoft.com/office/powerpoint/2010/main" val="40961372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48108896-C7EA-47A8-868C-5CB2413EB50B}" type="slidenum">
              <a:rPr lang="en-US" smtClean="0"/>
              <a:t>26</a:t>
            </a:fld>
            <a:endParaRPr lang="en-US"/>
          </a:p>
        </p:txBody>
      </p:sp>
    </p:spTree>
    <p:extLst>
      <p:ext uri="{BB962C8B-B14F-4D97-AF65-F5344CB8AC3E}">
        <p14:creationId xmlns:p14="http://schemas.microsoft.com/office/powerpoint/2010/main" val="20393539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fld id="{48108896-C7EA-47A8-868C-5CB2413EB50B}" type="slidenum">
              <a:rPr lang="en-US" smtClean="0"/>
              <a:t>27</a:t>
            </a:fld>
            <a:endParaRPr lang="en-US"/>
          </a:p>
        </p:txBody>
      </p:sp>
    </p:spTree>
    <p:extLst>
      <p:ext uri="{BB962C8B-B14F-4D97-AF65-F5344CB8AC3E}">
        <p14:creationId xmlns:p14="http://schemas.microsoft.com/office/powerpoint/2010/main" val="11108134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BB9EC4-F694-48EC-80D6-9485A3CCC118}" type="slidenum">
              <a:rPr lang="en-US" smtClean="0"/>
              <a:t>28</a:t>
            </a:fld>
            <a:endParaRPr lang="en-US"/>
          </a:p>
        </p:txBody>
      </p:sp>
    </p:spTree>
    <p:extLst>
      <p:ext uri="{BB962C8B-B14F-4D97-AF65-F5344CB8AC3E}">
        <p14:creationId xmlns:p14="http://schemas.microsoft.com/office/powerpoint/2010/main" val="3678214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EBFEA5-92FB-46D7-B97B-85ED574D9892}" type="slidenum">
              <a:rPr lang="en-US" smtClean="0"/>
              <a:t>3</a:t>
            </a:fld>
            <a:endParaRPr lang="en-US"/>
          </a:p>
        </p:txBody>
      </p:sp>
    </p:spTree>
    <p:extLst>
      <p:ext uri="{BB962C8B-B14F-4D97-AF65-F5344CB8AC3E}">
        <p14:creationId xmlns:p14="http://schemas.microsoft.com/office/powerpoint/2010/main" val="2259781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EBFEA5-92FB-46D7-B97B-85ED574D9892}" type="slidenum">
              <a:rPr lang="en-US" smtClean="0"/>
              <a:t>5</a:t>
            </a:fld>
            <a:endParaRPr lang="en-US"/>
          </a:p>
        </p:txBody>
      </p:sp>
    </p:spTree>
    <p:extLst>
      <p:ext uri="{BB962C8B-B14F-4D97-AF65-F5344CB8AC3E}">
        <p14:creationId xmlns:p14="http://schemas.microsoft.com/office/powerpoint/2010/main" val="3446819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BB9EC4-F694-48EC-80D6-9485A3CCC118}" type="slidenum">
              <a:rPr lang="en-US" smtClean="0"/>
              <a:t>7</a:t>
            </a:fld>
            <a:endParaRPr lang="en-US"/>
          </a:p>
        </p:txBody>
      </p:sp>
    </p:spTree>
    <p:extLst>
      <p:ext uri="{BB962C8B-B14F-4D97-AF65-F5344CB8AC3E}">
        <p14:creationId xmlns:p14="http://schemas.microsoft.com/office/powerpoint/2010/main" val="2032600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AB9E94-8349-47F1-B922-ECB05895E9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9534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1786DB-46C2-4715-879D-703947BEFF1A}" type="slidenum">
              <a:rPr lang="en-US" smtClean="0"/>
              <a:t>9</a:t>
            </a:fld>
            <a:endParaRPr lang="en-US"/>
          </a:p>
        </p:txBody>
      </p:sp>
    </p:spTree>
    <p:extLst>
      <p:ext uri="{BB962C8B-B14F-4D97-AF65-F5344CB8AC3E}">
        <p14:creationId xmlns:p14="http://schemas.microsoft.com/office/powerpoint/2010/main" val="1324800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BB9EC4-F694-48EC-80D6-9485A3CCC118}" type="slidenum">
              <a:rPr lang="en-US" smtClean="0"/>
              <a:t>10</a:t>
            </a:fld>
            <a:endParaRPr lang="en-US"/>
          </a:p>
        </p:txBody>
      </p:sp>
    </p:spTree>
    <p:extLst>
      <p:ext uri="{BB962C8B-B14F-4D97-AF65-F5344CB8AC3E}">
        <p14:creationId xmlns:p14="http://schemas.microsoft.com/office/powerpoint/2010/main" val="1376413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BB9EC4-F694-48EC-80D6-9485A3CCC118}" type="slidenum">
              <a:rPr lang="en-US" smtClean="0"/>
              <a:t>14</a:t>
            </a:fld>
            <a:endParaRPr lang="en-US"/>
          </a:p>
        </p:txBody>
      </p:sp>
    </p:spTree>
    <p:extLst>
      <p:ext uri="{BB962C8B-B14F-4D97-AF65-F5344CB8AC3E}">
        <p14:creationId xmlns:p14="http://schemas.microsoft.com/office/powerpoint/2010/main" val="185108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BB9EC4-F694-48EC-80D6-9485A3CCC118}" type="slidenum">
              <a:rPr lang="en-US" smtClean="0"/>
              <a:t>15</a:t>
            </a:fld>
            <a:endParaRPr lang="en-US"/>
          </a:p>
        </p:txBody>
      </p:sp>
    </p:spTree>
    <p:extLst>
      <p:ext uri="{BB962C8B-B14F-4D97-AF65-F5344CB8AC3E}">
        <p14:creationId xmlns:p14="http://schemas.microsoft.com/office/powerpoint/2010/main" val="1376371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4AAE0-7913-4A24-92A3-043224E72A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255DC19-FF26-4FF4-9C85-64615C8188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CCD7CE0-0E23-42B6-9A51-9B5D34D541CE}"/>
              </a:ext>
            </a:extLst>
          </p:cNvPr>
          <p:cNvSpPr>
            <a:spLocks noGrp="1"/>
          </p:cNvSpPr>
          <p:nvPr>
            <p:ph type="dt" sz="half" idx="10"/>
          </p:nvPr>
        </p:nvSpPr>
        <p:spPr/>
        <p:txBody>
          <a:bodyPr/>
          <a:lstStyle/>
          <a:p>
            <a:fld id="{9434A0D9-2137-4B06-A03E-CDEC096018FE}" type="datetimeFigureOut">
              <a:rPr lang="en-US" smtClean="0"/>
              <a:t>5/16/2023</a:t>
            </a:fld>
            <a:endParaRPr lang="en-US"/>
          </a:p>
        </p:txBody>
      </p:sp>
      <p:sp>
        <p:nvSpPr>
          <p:cNvPr id="5" name="Footer Placeholder 4">
            <a:extLst>
              <a:ext uri="{FF2B5EF4-FFF2-40B4-BE49-F238E27FC236}">
                <a16:creationId xmlns:a16="http://schemas.microsoft.com/office/drawing/2014/main" id="{7E0274C9-D267-4933-A6DB-658D256602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1E8490-831F-4808-8978-356F1D042608}"/>
              </a:ext>
            </a:extLst>
          </p:cNvPr>
          <p:cNvSpPr>
            <a:spLocks noGrp="1"/>
          </p:cNvSpPr>
          <p:nvPr>
            <p:ph type="sldNum" sz="quarter" idx="12"/>
          </p:nvPr>
        </p:nvSpPr>
        <p:spPr/>
        <p:txBody>
          <a:bodyPr/>
          <a:lstStyle/>
          <a:p>
            <a:fld id="{FD189E2A-A475-4CD5-9508-810A7971E085}" type="slidenum">
              <a:rPr lang="en-US" smtClean="0"/>
              <a:t>‹#›</a:t>
            </a:fld>
            <a:endParaRPr lang="en-US"/>
          </a:p>
        </p:txBody>
      </p:sp>
    </p:spTree>
    <p:extLst>
      <p:ext uri="{BB962C8B-B14F-4D97-AF65-F5344CB8AC3E}">
        <p14:creationId xmlns:p14="http://schemas.microsoft.com/office/powerpoint/2010/main" val="1747151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8A27B-9355-48B5-9482-1A1FDD48C3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F0605FE-322C-49BB-8137-776D8C69FAA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1FFAC4-1B9F-4652-8359-B2BABC059000}"/>
              </a:ext>
            </a:extLst>
          </p:cNvPr>
          <p:cNvSpPr>
            <a:spLocks noGrp="1"/>
          </p:cNvSpPr>
          <p:nvPr>
            <p:ph type="dt" sz="half" idx="10"/>
          </p:nvPr>
        </p:nvSpPr>
        <p:spPr/>
        <p:txBody>
          <a:bodyPr/>
          <a:lstStyle/>
          <a:p>
            <a:fld id="{9434A0D9-2137-4B06-A03E-CDEC096018FE}" type="datetimeFigureOut">
              <a:rPr lang="en-US" smtClean="0"/>
              <a:t>5/16/2023</a:t>
            </a:fld>
            <a:endParaRPr lang="en-US"/>
          </a:p>
        </p:txBody>
      </p:sp>
      <p:sp>
        <p:nvSpPr>
          <p:cNvPr id="5" name="Footer Placeholder 4">
            <a:extLst>
              <a:ext uri="{FF2B5EF4-FFF2-40B4-BE49-F238E27FC236}">
                <a16:creationId xmlns:a16="http://schemas.microsoft.com/office/drawing/2014/main" id="{0683D0AF-A329-43F6-B785-D3EC3B3713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DFDFE9-C7F4-4669-BAA9-090740713A8E}"/>
              </a:ext>
            </a:extLst>
          </p:cNvPr>
          <p:cNvSpPr>
            <a:spLocks noGrp="1"/>
          </p:cNvSpPr>
          <p:nvPr>
            <p:ph type="sldNum" sz="quarter" idx="12"/>
          </p:nvPr>
        </p:nvSpPr>
        <p:spPr/>
        <p:txBody>
          <a:bodyPr/>
          <a:lstStyle/>
          <a:p>
            <a:fld id="{FD189E2A-A475-4CD5-9508-810A7971E085}" type="slidenum">
              <a:rPr lang="en-US" smtClean="0"/>
              <a:t>‹#›</a:t>
            </a:fld>
            <a:endParaRPr lang="en-US"/>
          </a:p>
        </p:txBody>
      </p:sp>
    </p:spTree>
    <p:extLst>
      <p:ext uri="{BB962C8B-B14F-4D97-AF65-F5344CB8AC3E}">
        <p14:creationId xmlns:p14="http://schemas.microsoft.com/office/powerpoint/2010/main" val="539967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19B043-8D4B-475A-B830-E23BFE1C899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5441770-DC21-49D1-B42D-A02296BF9F4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3D7885-3D33-4121-9E79-F0A682E01A43}"/>
              </a:ext>
            </a:extLst>
          </p:cNvPr>
          <p:cNvSpPr>
            <a:spLocks noGrp="1"/>
          </p:cNvSpPr>
          <p:nvPr>
            <p:ph type="dt" sz="half" idx="10"/>
          </p:nvPr>
        </p:nvSpPr>
        <p:spPr/>
        <p:txBody>
          <a:bodyPr/>
          <a:lstStyle/>
          <a:p>
            <a:fld id="{9434A0D9-2137-4B06-A03E-CDEC096018FE}" type="datetimeFigureOut">
              <a:rPr lang="en-US" smtClean="0"/>
              <a:t>5/16/2023</a:t>
            </a:fld>
            <a:endParaRPr lang="en-US"/>
          </a:p>
        </p:txBody>
      </p:sp>
      <p:sp>
        <p:nvSpPr>
          <p:cNvPr id="5" name="Footer Placeholder 4">
            <a:extLst>
              <a:ext uri="{FF2B5EF4-FFF2-40B4-BE49-F238E27FC236}">
                <a16:creationId xmlns:a16="http://schemas.microsoft.com/office/drawing/2014/main" id="{FC39FB5D-7596-4268-AD6B-AD476C9546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3B629D-37AA-465F-96B7-B68F9B28C22B}"/>
              </a:ext>
            </a:extLst>
          </p:cNvPr>
          <p:cNvSpPr>
            <a:spLocks noGrp="1"/>
          </p:cNvSpPr>
          <p:nvPr>
            <p:ph type="sldNum" sz="quarter" idx="12"/>
          </p:nvPr>
        </p:nvSpPr>
        <p:spPr/>
        <p:txBody>
          <a:bodyPr/>
          <a:lstStyle/>
          <a:p>
            <a:fld id="{FD189E2A-A475-4CD5-9508-810A7971E085}" type="slidenum">
              <a:rPr lang="en-US" smtClean="0"/>
              <a:t>‹#›</a:t>
            </a:fld>
            <a:endParaRPr lang="en-US"/>
          </a:p>
        </p:txBody>
      </p:sp>
    </p:spTree>
    <p:extLst>
      <p:ext uri="{BB962C8B-B14F-4D97-AF65-F5344CB8AC3E}">
        <p14:creationId xmlns:p14="http://schemas.microsoft.com/office/powerpoint/2010/main" val="1458253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_1">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CBEF134C-80B4-4BD2-B2B6-7916D3FD517C}" type="datetime1">
              <a:rPr lang="en-US" smtClean="0"/>
              <a:t>5/16/2023</a:t>
            </a:fld>
            <a:endParaRPr lang="en-US"/>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r>
              <a:rPr lang="en-US"/>
              <a:t>DELIBERATIVE // INTERNAL USE ONLY</a:t>
            </a:r>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t>‹#›</a:t>
            </a:fld>
            <a:endParaRPr lang="en-US"/>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27321" y="339645"/>
            <a:ext cx="10134369"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a:t>TITLE GOE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1627322" y="1507066"/>
            <a:ext cx="10134371" cy="4849283"/>
          </a:xfrm>
        </p:spPr>
        <p:txBody>
          <a:bodyPr lIns="0" rIns="0" anchor="t">
            <a:normAutofit/>
          </a:bodyPr>
          <a:lstStyle>
            <a:lvl1pPr marL="0" indent="0">
              <a:lnSpc>
                <a:spcPct val="100000"/>
              </a:lnSpc>
              <a:buNone/>
              <a:defRPr sz="1600">
                <a:latin typeface="+mj-lt"/>
              </a:defRPr>
            </a:lvl1pPr>
            <a:lvl2pPr marL="457200" indent="0">
              <a:lnSpc>
                <a:spcPct val="100000"/>
              </a:lnSpc>
              <a:buNone/>
              <a:defRPr sz="1600">
                <a:latin typeface="+mj-lt"/>
              </a:defRPr>
            </a:lvl2pPr>
            <a:lvl3pPr marL="914400" indent="0">
              <a:lnSpc>
                <a:spcPct val="100000"/>
              </a:lnSpc>
              <a:buNone/>
              <a:defRPr sz="1600">
                <a:latin typeface="+mj-lt"/>
              </a:defRPr>
            </a:lvl3pPr>
            <a:lvl4pPr marL="1371600" indent="0">
              <a:lnSpc>
                <a:spcPct val="100000"/>
              </a:lnSpc>
              <a:buNone/>
              <a:defRPr sz="1600">
                <a:latin typeface="+mj-lt"/>
              </a:defRPr>
            </a:lvl4pPr>
            <a:lvl5pPr marL="1828800" indent="0">
              <a:lnSpc>
                <a:spcPct val="100000"/>
              </a:lnSpc>
              <a:buNone/>
              <a:defRPr sz="16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78CECE2-CD4D-4A44-927A-53FFE158AF1C}"/>
              </a:ext>
            </a:extLst>
          </p:cNvPr>
          <p:cNvCxnSpPr>
            <a:cxnSpLocks/>
          </p:cNvCxnSpPr>
          <p:nvPr userDrawn="1"/>
        </p:nvCxnSpPr>
        <p:spPr>
          <a:xfrm>
            <a:off x="1134319"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59181934-061C-4AC6-8A9F-648207E15B54}"/>
              </a:ext>
            </a:extLst>
          </p:cNvPr>
          <p:cNvPicPr>
            <a:picLocks noChangeAspect="1"/>
          </p:cNvPicPr>
          <p:nvPr userDrawn="1"/>
        </p:nvPicPr>
        <p:blipFill>
          <a:blip r:embed="rId2"/>
          <a:stretch>
            <a:fillRect/>
          </a:stretch>
        </p:blipFill>
        <p:spPr>
          <a:xfrm>
            <a:off x="10725150" y="7144"/>
            <a:ext cx="1466850" cy="581025"/>
          </a:xfrm>
          <a:prstGeom prst="rect">
            <a:avLst/>
          </a:prstGeom>
        </p:spPr>
      </p:pic>
    </p:spTree>
    <p:extLst>
      <p:ext uri="{BB962C8B-B14F-4D97-AF65-F5344CB8AC3E}">
        <p14:creationId xmlns:p14="http://schemas.microsoft.com/office/powerpoint/2010/main" val="22001346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_3">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BE404716-8CCE-4675-AB1C-82E3E7C9B0AF}" type="datetime1">
              <a:rPr lang="en-US" smtClean="0"/>
              <a:t>5/16/2023</a:t>
            </a:fld>
            <a:endParaRPr lang="en-US"/>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t>‹#›</a:t>
            </a:fld>
            <a:endParaRPr lang="en-US"/>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1369068"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a:t>TITLE GOE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392624" y="1507066"/>
            <a:ext cx="11369070" cy="4849283"/>
          </a:xfrm>
        </p:spPr>
        <p:txBody>
          <a:bodyPr lIns="0" rIns="0" anchor="t">
            <a:normAutofit/>
          </a:bodyPr>
          <a:lstStyle>
            <a:lvl1pPr marL="0" indent="0">
              <a:lnSpc>
                <a:spcPct val="100000"/>
              </a:lnSpc>
              <a:buNone/>
              <a:defRPr sz="1600">
                <a:latin typeface="+mj-lt"/>
              </a:defRPr>
            </a:lvl1pPr>
            <a:lvl2pPr marL="457200" indent="0">
              <a:lnSpc>
                <a:spcPct val="100000"/>
              </a:lnSpc>
              <a:buNone/>
              <a:defRPr sz="1600">
                <a:latin typeface="+mj-lt"/>
              </a:defRPr>
            </a:lvl2pPr>
            <a:lvl3pPr marL="914400" indent="0">
              <a:lnSpc>
                <a:spcPct val="100000"/>
              </a:lnSpc>
              <a:buNone/>
              <a:defRPr sz="1600">
                <a:latin typeface="+mj-lt"/>
              </a:defRPr>
            </a:lvl3pPr>
            <a:lvl4pPr marL="1371600" indent="0">
              <a:lnSpc>
                <a:spcPct val="100000"/>
              </a:lnSpc>
              <a:buNone/>
              <a:defRPr sz="1600">
                <a:latin typeface="+mj-lt"/>
              </a:defRPr>
            </a:lvl4pPr>
            <a:lvl5pPr marL="1828800" indent="0">
              <a:lnSpc>
                <a:spcPct val="100000"/>
              </a:lnSpc>
              <a:buNone/>
              <a:defRPr sz="16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CF93E56-30EE-384E-9A8A-090C645582DB}"/>
              </a:ext>
            </a:extLst>
          </p:cNvPr>
          <p:cNvCxnSpPr>
            <a:cxnSpLocks/>
          </p:cNvCxnSpPr>
          <p:nvPr userDrawn="1"/>
        </p:nvCxnSpPr>
        <p:spPr>
          <a:xfrm>
            <a:off x="392623" y="1405468"/>
            <a:ext cx="11369068"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43B4E00-88C4-4299-98A0-265FC69F1830}"/>
              </a:ext>
            </a:extLst>
          </p:cNvPr>
          <p:cNvPicPr>
            <a:picLocks noChangeAspect="1"/>
          </p:cNvPicPr>
          <p:nvPr userDrawn="1"/>
        </p:nvPicPr>
        <p:blipFill>
          <a:blip r:embed="rId2"/>
          <a:stretch>
            <a:fillRect/>
          </a:stretch>
        </p:blipFill>
        <p:spPr>
          <a:xfrm>
            <a:off x="10725150" y="7144"/>
            <a:ext cx="1466850" cy="581025"/>
          </a:xfrm>
          <a:prstGeom prst="rect">
            <a:avLst/>
          </a:prstGeom>
        </p:spPr>
      </p:pic>
    </p:spTree>
    <p:extLst>
      <p:ext uri="{BB962C8B-B14F-4D97-AF65-F5344CB8AC3E}">
        <p14:creationId xmlns:p14="http://schemas.microsoft.com/office/powerpoint/2010/main" val="3693286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9732E-0D76-4A15-8BEE-77ABDD6A47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205306-4709-4EB5-9DA8-FAEA4C987F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9AACAD-E282-40F6-814B-E690E033BD40}"/>
              </a:ext>
            </a:extLst>
          </p:cNvPr>
          <p:cNvSpPr>
            <a:spLocks noGrp="1"/>
          </p:cNvSpPr>
          <p:nvPr>
            <p:ph type="dt" sz="half" idx="10"/>
          </p:nvPr>
        </p:nvSpPr>
        <p:spPr/>
        <p:txBody>
          <a:bodyPr/>
          <a:lstStyle/>
          <a:p>
            <a:fld id="{9434A0D9-2137-4B06-A03E-CDEC096018FE}" type="datetimeFigureOut">
              <a:rPr lang="en-US" smtClean="0"/>
              <a:t>5/16/2023</a:t>
            </a:fld>
            <a:endParaRPr lang="en-US"/>
          </a:p>
        </p:txBody>
      </p:sp>
      <p:sp>
        <p:nvSpPr>
          <p:cNvPr id="5" name="Footer Placeholder 4">
            <a:extLst>
              <a:ext uri="{FF2B5EF4-FFF2-40B4-BE49-F238E27FC236}">
                <a16:creationId xmlns:a16="http://schemas.microsoft.com/office/drawing/2014/main" id="{EFF6E7D3-FCB6-4624-A562-6FE9657EF8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211524-57EB-4915-82DA-E6024B2FD0F5}"/>
              </a:ext>
            </a:extLst>
          </p:cNvPr>
          <p:cNvSpPr>
            <a:spLocks noGrp="1"/>
          </p:cNvSpPr>
          <p:nvPr>
            <p:ph type="sldNum" sz="quarter" idx="12"/>
          </p:nvPr>
        </p:nvSpPr>
        <p:spPr/>
        <p:txBody>
          <a:bodyPr/>
          <a:lstStyle/>
          <a:p>
            <a:fld id="{FD189E2A-A475-4CD5-9508-810A7971E085}" type="slidenum">
              <a:rPr lang="en-US" smtClean="0"/>
              <a:t>‹#›</a:t>
            </a:fld>
            <a:endParaRPr lang="en-US"/>
          </a:p>
        </p:txBody>
      </p:sp>
    </p:spTree>
    <p:extLst>
      <p:ext uri="{BB962C8B-B14F-4D97-AF65-F5344CB8AC3E}">
        <p14:creationId xmlns:p14="http://schemas.microsoft.com/office/powerpoint/2010/main" val="1242697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2507E-0724-4B5B-9E6A-1A0D3C0400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9080E8E-3467-42C8-8D0E-288666A1FA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7F63F44-0640-46EE-B8DA-8EB86A1FE91A}"/>
              </a:ext>
            </a:extLst>
          </p:cNvPr>
          <p:cNvSpPr>
            <a:spLocks noGrp="1"/>
          </p:cNvSpPr>
          <p:nvPr>
            <p:ph type="dt" sz="half" idx="10"/>
          </p:nvPr>
        </p:nvSpPr>
        <p:spPr/>
        <p:txBody>
          <a:bodyPr/>
          <a:lstStyle/>
          <a:p>
            <a:fld id="{9434A0D9-2137-4B06-A03E-CDEC096018FE}" type="datetimeFigureOut">
              <a:rPr lang="en-US" smtClean="0"/>
              <a:t>5/16/2023</a:t>
            </a:fld>
            <a:endParaRPr lang="en-US"/>
          </a:p>
        </p:txBody>
      </p:sp>
      <p:sp>
        <p:nvSpPr>
          <p:cNvPr id="5" name="Footer Placeholder 4">
            <a:extLst>
              <a:ext uri="{FF2B5EF4-FFF2-40B4-BE49-F238E27FC236}">
                <a16:creationId xmlns:a16="http://schemas.microsoft.com/office/drawing/2014/main" id="{F6C90CD0-C980-44C4-AFCF-F61F8BE49D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AB579E-F8A2-4777-9994-2AB11AA1E0FD}"/>
              </a:ext>
            </a:extLst>
          </p:cNvPr>
          <p:cNvSpPr>
            <a:spLocks noGrp="1"/>
          </p:cNvSpPr>
          <p:nvPr>
            <p:ph type="sldNum" sz="quarter" idx="12"/>
          </p:nvPr>
        </p:nvSpPr>
        <p:spPr/>
        <p:txBody>
          <a:bodyPr/>
          <a:lstStyle/>
          <a:p>
            <a:fld id="{FD189E2A-A475-4CD5-9508-810A7971E085}" type="slidenum">
              <a:rPr lang="en-US" smtClean="0"/>
              <a:t>‹#›</a:t>
            </a:fld>
            <a:endParaRPr lang="en-US"/>
          </a:p>
        </p:txBody>
      </p:sp>
    </p:spTree>
    <p:extLst>
      <p:ext uri="{BB962C8B-B14F-4D97-AF65-F5344CB8AC3E}">
        <p14:creationId xmlns:p14="http://schemas.microsoft.com/office/powerpoint/2010/main" val="36949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4A1C1-4F8F-479F-9F62-80CC4456C4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E0DAFF-B4B3-43D3-AEDB-176B0BCDA09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FEE2372-BB0A-4EEA-84DA-2110176A8E9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7C8D21-BD32-4278-8857-63C2737359D8}"/>
              </a:ext>
            </a:extLst>
          </p:cNvPr>
          <p:cNvSpPr>
            <a:spLocks noGrp="1"/>
          </p:cNvSpPr>
          <p:nvPr>
            <p:ph type="dt" sz="half" idx="10"/>
          </p:nvPr>
        </p:nvSpPr>
        <p:spPr/>
        <p:txBody>
          <a:bodyPr/>
          <a:lstStyle/>
          <a:p>
            <a:fld id="{9434A0D9-2137-4B06-A03E-CDEC096018FE}" type="datetimeFigureOut">
              <a:rPr lang="en-US" smtClean="0"/>
              <a:t>5/16/2023</a:t>
            </a:fld>
            <a:endParaRPr lang="en-US"/>
          </a:p>
        </p:txBody>
      </p:sp>
      <p:sp>
        <p:nvSpPr>
          <p:cNvPr id="6" name="Footer Placeholder 5">
            <a:extLst>
              <a:ext uri="{FF2B5EF4-FFF2-40B4-BE49-F238E27FC236}">
                <a16:creationId xmlns:a16="http://schemas.microsoft.com/office/drawing/2014/main" id="{49041D2B-596D-413E-AD65-6403819BFA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8367DC-6055-4F70-B201-99817CAEB9EC}"/>
              </a:ext>
            </a:extLst>
          </p:cNvPr>
          <p:cNvSpPr>
            <a:spLocks noGrp="1"/>
          </p:cNvSpPr>
          <p:nvPr>
            <p:ph type="sldNum" sz="quarter" idx="12"/>
          </p:nvPr>
        </p:nvSpPr>
        <p:spPr/>
        <p:txBody>
          <a:bodyPr/>
          <a:lstStyle/>
          <a:p>
            <a:fld id="{FD189E2A-A475-4CD5-9508-810A7971E085}" type="slidenum">
              <a:rPr lang="en-US" smtClean="0"/>
              <a:t>‹#›</a:t>
            </a:fld>
            <a:endParaRPr lang="en-US"/>
          </a:p>
        </p:txBody>
      </p:sp>
    </p:spTree>
    <p:extLst>
      <p:ext uri="{BB962C8B-B14F-4D97-AF65-F5344CB8AC3E}">
        <p14:creationId xmlns:p14="http://schemas.microsoft.com/office/powerpoint/2010/main" val="51578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C7074-2CFE-4A89-B613-E2EA2046BCF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3F79CD0-4D88-4C01-B899-C01C33444F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9BC9E82-5365-49C1-B559-A29A120521E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3FD244-0F0C-4041-BDCA-4B4BC89DAD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B9AF42-AAE0-4317-9EB3-21336E69C3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C0AC5E-57F2-403D-A8EC-16A47DFA5EA1}"/>
              </a:ext>
            </a:extLst>
          </p:cNvPr>
          <p:cNvSpPr>
            <a:spLocks noGrp="1"/>
          </p:cNvSpPr>
          <p:nvPr>
            <p:ph type="dt" sz="half" idx="10"/>
          </p:nvPr>
        </p:nvSpPr>
        <p:spPr/>
        <p:txBody>
          <a:bodyPr/>
          <a:lstStyle/>
          <a:p>
            <a:fld id="{9434A0D9-2137-4B06-A03E-CDEC096018FE}" type="datetimeFigureOut">
              <a:rPr lang="en-US" smtClean="0"/>
              <a:t>5/16/2023</a:t>
            </a:fld>
            <a:endParaRPr lang="en-US"/>
          </a:p>
        </p:txBody>
      </p:sp>
      <p:sp>
        <p:nvSpPr>
          <p:cNvPr id="8" name="Footer Placeholder 7">
            <a:extLst>
              <a:ext uri="{FF2B5EF4-FFF2-40B4-BE49-F238E27FC236}">
                <a16:creationId xmlns:a16="http://schemas.microsoft.com/office/drawing/2014/main" id="{7B585955-4767-43D6-82DF-95196AD8BDE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EDF9301-C673-4367-89CC-50610CFC51E4}"/>
              </a:ext>
            </a:extLst>
          </p:cNvPr>
          <p:cNvSpPr>
            <a:spLocks noGrp="1"/>
          </p:cNvSpPr>
          <p:nvPr>
            <p:ph type="sldNum" sz="quarter" idx="12"/>
          </p:nvPr>
        </p:nvSpPr>
        <p:spPr/>
        <p:txBody>
          <a:bodyPr/>
          <a:lstStyle/>
          <a:p>
            <a:fld id="{FD189E2A-A475-4CD5-9508-810A7971E085}" type="slidenum">
              <a:rPr lang="en-US" smtClean="0"/>
              <a:t>‹#›</a:t>
            </a:fld>
            <a:endParaRPr lang="en-US"/>
          </a:p>
        </p:txBody>
      </p:sp>
    </p:spTree>
    <p:extLst>
      <p:ext uri="{BB962C8B-B14F-4D97-AF65-F5344CB8AC3E}">
        <p14:creationId xmlns:p14="http://schemas.microsoft.com/office/powerpoint/2010/main" val="1141572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838EB-55D4-4FB1-992F-26668C40B37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808F57-B409-4B83-A412-1E0521ED6D36}"/>
              </a:ext>
            </a:extLst>
          </p:cNvPr>
          <p:cNvSpPr>
            <a:spLocks noGrp="1"/>
          </p:cNvSpPr>
          <p:nvPr>
            <p:ph type="dt" sz="half" idx="10"/>
          </p:nvPr>
        </p:nvSpPr>
        <p:spPr/>
        <p:txBody>
          <a:bodyPr/>
          <a:lstStyle/>
          <a:p>
            <a:fld id="{9434A0D9-2137-4B06-A03E-CDEC096018FE}" type="datetimeFigureOut">
              <a:rPr lang="en-US" smtClean="0"/>
              <a:t>5/16/2023</a:t>
            </a:fld>
            <a:endParaRPr lang="en-US"/>
          </a:p>
        </p:txBody>
      </p:sp>
      <p:sp>
        <p:nvSpPr>
          <p:cNvPr id="4" name="Footer Placeholder 3">
            <a:extLst>
              <a:ext uri="{FF2B5EF4-FFF2-40B4-BE49-F238E27FC236}">
                <a16:creationId xmlns:a16="http://schemas.microsoft.com/office/drawing/2014/main" id="{5844814A-992C-4DCF-9BDB-0CADDE86EF8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BF4FC84-61F5-498D-883C-F91C75AA898A}"/>
              </a:ext>
            </a:extLst>
          </p:cNvPr>
          <p:cNvSpPr>
            <a:spLocks noGrp="1"/>
          </p:cNvSpPr>
          <p:nvPr>
            <p:ph type="sldNum" sz="quarter" idx="12"/>
          </p:nvPr>
        </p:nvSpPr>
        <p:spPr/>
        <p:txBody>
          <a:bodyPr/>
          <a:lstStyle/>
          <a:p>
            <a:fld id="{FD189E2A-A475-4CD5-9508-810A7971E085}" type="slidenum">
              <a:rPr lang="en-US" smtClean="0"/>
              <a:t>‹#›</a:t>
            </a:fld>
            <a:endParaRPr lang="en-US"/>
          </a:p>
        </p:txBody>
      </p:sp>
    </p:spTree>
    <p:extLst>
      <p:ext uri="{BB962C8B-B14F-4D97-AF65-F5344CB8AC3E}">
        <p14:creationId xmlns:p14="http://schemas.microsoft.com/office/powerpoint/2010/main" val="2581018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434359-DF81-4D86-8D1C-F237B1DBC81A}"/>
              </a:ext>
            </a:extLst>
          </p:cNvPr>
          <p:cNvSpPr>
            <a:spLocks noGrp="1"/>
          </p:cNvSpPr>
          <p:nvPr>
            <p:ph type="dt" sz="half" idx="10"/>
          </p:nvPr>
        </p:nvSpPr>
        <p:spPr/>
        <p:txBody>
          <a:bodyPr/>
          <a:lstStyle/>
          <a:p>
            <a:fld id="{9434A0D9-2137-4B06-A03E-CDEC096018FE}" type="datetimeFigureOut">
              <a:rPr lang="en-US" smtClean="0"/>
              <a:t>5/16/2023</a:t>
            </a:fld>
            <a:endParaRPr lang="en-US"/>
          </a:p>
        </p:txBody>
      </p:sp>
      <p:sp>
        <p:nvSpPr>
          <p:cNvPr id="3" name="Footer Placeholder 2">
            <a:extLst>
              <a:ext uri="{FF2B5EF4-FFF2-40B4-BE49-F238E27FC236}">
                <a16:creationId xmlns:a16="http://schemas.microsoft.com/office/drawing/2014/main" id="{96C9B377-182F-487B-B3F3-B7459F56D81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529C0D7-CBCD-4FDA-8A7C-E621B18E310A}"/>
              </a:ext>
            </a:extLst>
          </p:cNvPr>
          <p:cNvSpPr>
            <a:spLocks noGrp="1"/>
          </p:cNvSpPr>
          <p:nvPr>
            <p:ph type="sldNum" sz="quarter" idx="12"/>
          </p:nvPr>
        </p:nvSpPr>
        <p:spPr/>
        <p:txBody>
          <a:bodyPr/>
          <a:lstStyle/>
          <a:p>
            <a:fld id="{FD189E2A-A475-4CD5-9508-810A7971E085}" type="slidenum">
              <a:rPr lang="en-US" smtClean="0"/>
              <a:t>‹#›</a:t>
            </a:fld>
            <a:endParaRPr lang="en-US"/>
          </a:p>
        </p:txBody>
      </p:sp>
    </p:spTree>
    <p:extLst>
      <p:ext uri="{BB962C8B-B14F-4D97-AF65-F5344CB8AC3E}">
        <p14:creationId xmlns:p14="http://schemas.microsoft.com/office/powerpoint/2010/main" val="3151483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2CE92-7030-4508-943A-44C3EBDEF4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FDC8220-0DCC-4985-A4FD-B59CA4B32F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C2AC1D-7D45-4FE4-93DF-105BC76A0D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D7BA8A-BD6B-419B-B47B-3902FD03CA56}"/>
              </a:ext>
            </a:extLst>
          </p:cNvPr>
          <p:cNvSpPr>
            <a:spLocks noGrp="1"/>
          </p:cNvSpPr>
          <p:nvPr>
            <p:ph type="dt" sz="half" idx="10"/>
          </p:nvPr>
        </p:nvSpPr>
        <p:spPr/>
        <p:txBody>
          <a:bodyPr/>
          <a:lstStyle/>
          <a:p>
            <a:fld id="{9434A0D9-2137-4B06-A03E-CDEC096018FE}" type="datetimeFigureOut">
              <a:rPr lang="en-US" smtClean="0"/>
              <a:t>5/16/2023</a:t>
            </a:fld>
            <a:endParaRPr lang="en-US"/>
          </a:p>
        </p:txBody>
      </p:sp>
      <p:sp>
        <p:nvSpPr>
          <p:cNvPr id="6" name="Footer Placeholder 5">
            <a:extLst>
              <a:ext uri="{FF2B5EF4-FFF2-40B4-BE49-F238E27FC236}">
                <a16:creationId xmlns:a16="http://schemas.microsoft.com/office/drawing/2014/main" id="{BDA9B9E9-6770-444F-A9F1-4E534FC76D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0316A4-3E04-4CAB-AB66-1B4C673387A0}"/>
              </a:ext>
            </a:extLst>
          </p:cNvPr>
          <p:cNvSpPr>
            <a:spLocks noGrp="1"/>
          </p:cNvSpPr>
          <p:nvPr>
            <p:ph type="sldNum" sz="quarter" idx="12"/>
          </p:nvPr>
        </p:nvSpPr>
        <p:spPr/>
        <p:txBody>
          <a:bodyPr/>
          <a:lstStyle/>
          <a:p>
            <a:fld id="{FD189E2A-A475-4CD5-9508-810A7971E085}" type="slidenum">
              <a:rPr lang="en-US" smtClean="0"/>
              <a:t>‹#›</a:t>
            </a:fld>
            <a:endParaRPr lang="en-US"/>
          </a:p>
        </p:txBody>
      </p:sp>
    </p:spTree>
    <p:extLst>
      <p:ext uri="{BB962C8B-B14F-4D97-AF65-F5344CB8AC3E}">
        <p14:creationId xmlns:p14="http://schemas.microsoft.com/office/powerpoint/2010/main" val="2820116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39E70-59C2-4EA7-BE2F-FEC68C8F9E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5918BE-532B-4EB1-A151-85B4CEC2D4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1B9F7C6-E486-443A-BDF9-4E335DF0AD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D7A67D-A88E-4287-B668-71589F447BCD}"/>
              </a:ext>
            </a:extLst>
          </p:cNvPr>
          <p:cNvSpPr>
            <a:spLocks noGrp="1"/>
          </p:cNvSpPr>
          <p:nvPr>
            <p:ph type="dt" sz="half" idx="10"/>
          </p:nvPr>
        </p:nvSpPr>
        <p:spPr/>
        <p:txBody>
          <a:bodyPr/>
          <a:lstStyle/>
          <a:p>
            <a:fld id="{9434A0D9-2137-4B06-A03E-CDEC096018FE}" type="datetimeFigureOut">
              <a:rPr lang="en-US" smtClean="0"/>
              <a:t>5/16/2023</a:t>
            </a:fld>
            <a:endParaRPr lang="en-US"/>
          </a:p>
        </p:txBody>
      </p:sp>
      <p:sp>
        <p:nvSpPr>
          <p:cNvPr id="6" name="Footer Placeholder 5">
            <a:extLst>
              <a:ext uri="{FF2B5EF4-FFF2-40B4-BE49-F238E27FC236}">
                <a16:creationId xmlns:a16="http://schemas.microsoft.com/office/drawing/2014/main" id="{70C3861B-56B7-4794-B7D9-01BE2E039D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06850C-4ED4-4C96-B598-F872BE88C8D4}"/>
              </a:ext>
            </a:extLst>
          </p:cNvPr>
          <p:cNvSpPr>
            <a:spLocks noGrp="1"/>
          </p:cNvSpPr>
          <p:nvPr>
            <p:ph type="sldNum" sz="quarter" idx="12"/>
          </p:nvPr>
        </p:nvSpPr>
        <p:spPr/>
        <p:txBody>
          <a:bodyPr/>
          <a:lstStyle/>
          <a:p>
            <a:fld id="{FD189E2A-A475-4CD5-9508-810A7971E085}" type="slidenum">
              <a:rPr lang="en-US" smtClean="0"/>
              <a:t>‹#›</a:t>
            </a:fld>
            <a:endParaRPr lang="en-US"/>
          </a:p>
        </p:txBody>
      </p:sp>
    </p:spTree>
    <p:extLst>
      <p:ext uri="{BB962C8B-B14F-4D97-AF65-F5344CB8AC3E}">
        <p14:creationId xmlns:p14="http://schemas.microsoft.com/office/powerpoint/2010/main" val="1212778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DACC33-1EB5-4211-BB69-D9AD7CC664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8C24359-AEED-49CB-9646-8DDB2EAB67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09212C-2057-4833-88E6-D5B6170495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34A0D9-2137-4B06-A03E-CDEC096018FE}" type="datetimeFigureOut">
              <a:rPr lang="en-US" smtClean="0"/>
              <a:t>5/16/2023</a:t>
            </a:fld>
            <a:endParaRPr lang="en-US"/>
          </a:p>
        </p:txBody>
      </p:sp>
      <p:sp>
        <p:nvSpPr>
          <p:cNvPr id="5" name="Footer Placeholder 4">
            <a:extLst>
              <a:ext uri="{FF2B5EF4-FFF2-40B4-BE49-F238E27FC236}">
                <a16:creationId xmlns:a16="http://schemas.microsoft.com/office/drawing/2014/main" id="{6F3BB878-E010-4AD0-AFDD-FA2F27FB17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1BB9E91-72ED-449F-8BAB-86E5F47455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189E2A-A475-4CD5-9508-810A7971E085}" type="slidenum">
              <a:rPr lang="en-US" smtClean="0"/>
              <a:t>‹#›</a:t>
            </a:fld>
            <a:endParaRPr lang="en-US"/>
          </a:p>
        </p:txBody>
      </p:sp>
    </p:spTree>
    <p:extLst>
      <p:ext uri="{BB962C8B-B14F-4D97-AF65-F5344CB8AC3E}">
        <p14:creationId xmlns:p14="http://schemas.microsoft.com/office/powerpoint/2010/main" val="25968466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6.png"/><Relationship Id="rId7" Type="http://schemas.openxmlformats.org/officeDocument/2006/relationships/diagramColors" Target="../diagrams/colors2.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7.png"/><Relationship Id="rId7" Type="http://schemas.openxmlformats.org/officeDocument/2006/relationships/diagramColors" Target="../diagrams/colors3.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1.xml"/><Relationship Id="rId5" Type="http://schemas.openxmlformats.org/officeDocument/2006/relationships/image" Target="../media/image2.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chart" Target="../charts/chart1.xml"/><Relationship Id="rId5" Type="http://schemas.openxmlformats.org/officeDocument/2006/relationships/tags" Target="../tags/tag6.xml"/><Relationship Id="rId10" Type="http://schemas.openxmlformats.org/officeDocument/2006/relationships/image" Target="../media/image2.emf"/><Relationship Id="rId4" Type="http://schemas.openxmlformats.org/officeDocument/2006/relationships/tags" Target="../tags/tag5.xml"/><Relationship Id="rId9"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9.xml"/><Relationship Id="rId5" Type="http://schemas.openxmlformats.org/officeDocument/2006/relationships/image" Target="../media/image2.emf"/><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3.xml"/><Relationship Id="rId1" Type="http://schemas.openxmlformats.org/officeDocument/2006/relationships/tags" Target="../tags/tag10.xml"/><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167" name="Rectangle 73">
            <a:extLst>
              <a:ext uri="{FF2B5EF4-FFF2-40B4-BE49-F238E27FC236}">
                <a16:creationId xmlns:a16="http://schemas.microsoft.com/office/drawing/2014/main" id="{6DDA8CE9-E0A6-4FF2-823D-D0860760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68" name="Rectangle 75">
            <a:extLst>
              <a:ext uri="{FF2B5EF4-FFF2-40B4-BE49-F238E27FC236}">
                <a16:creationId xmlns:a16="http://schemas.microsoft.com/office/drawing/2014/main" id="{11195564-33B9-434B-9641-764F5905A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49169" name="Group 77">
            <a:extLst>
              <a:ext uri="{FF2B5EF4-FFF2-40B4-BE49-F238E27FC236}">
                <a16:creationId xmlns:a16="http://schemas.microsoft.com/office/drawing/2014/main" id="{1D18C537-E336-47C4-836B-C342A230F8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2475" y="1"/>
            <a:ext cx="4262009" cy="2602764"/>
            <a:chOff x="6867015" y="-1"/>
            <a:chExt cx="5324985" cy="3251912"/>
          </a:xfrm>
          <a:solidFill>
            <a:schemeClr val="accent5">
              <a:alpha val="5000"/>
            </a:schemeClr>
          </a:solidFill>
        </p:grpSpPr>
        <p:sp>
          <p:nvSpPr>
            <p:cNvPr id="79" name="Freeform: Shape 78">
              <a:extLst>
                <a:ext uri="{FF2B5EF4-FFF2-40B4-BE49-F238E27FC236}">
                  <a16:creationId xmlns:a16="http://schemas.microsoft.com/office/drawing/2014/main" id="{481F97D2-9A0D-4CA5-B9AF-27B558BCF1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70" name="Freeform: Shape 79">
              <a:extLst>
                <a:ext uri="{FF2B5EF4-FFF2-40B4-BE49-F238E27FC236}">
                  <a16:creationId xmlns:a16="http://schemas.microsoft.com/office/drawing/2014/main" id="{6678A47C-892D-47C9-A5D8-F8860B1B05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71" name="Freeform: Shape 80">
              <a:extLst>
                <a:ext uri="{FF2B5EF4-FFF2-40B4-BE49-F238E27FC236}">
                  <a16:creationId xmlns:a16="http://schemas.microsoft.com/office/drawing/2014/main" id="{D9E8FDFA-59ED-4D6F-BA20-10CDF8436C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72" name="Freeform: Shape 81">
              <a:extLst>
                <a:ext uri="{FF2B5EF4-FFF2-40B4-BE49-F238E27FC236}">
                  <a16:creationId xmlns:a16="http://schemas.microsoft.com/office/drawing/2014/main" id="{E958D9A5-8003-4D92-8C05-787C630F75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173" name="Group 83">
            <a:extLst>
              <a:ext uri="{FF2B5EF4-FFF2-40B4-BE49-F238E27FC236}">
                <a16:creationId xmlns:a16="http://schemas.microsoft.com/office/drawing/2014/main" id="{5A1259D8-0C3A-4069-A22F-537BBBB61A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60995" y="62352"/>
            <a:ext cx="6028697" cy="6795648"/>
            <a:chOff x="6160995" y="62352"/>
            <a:chExt cx="6028697" cy="6795648"/>
          </a:xfrm>
        </p:grpSpPr>
        <p:sp>
          <p:nvSpPr>
            <p:cNvPr id="49174" name="Freeform: Shape 84">
              <a:extLst>
                <a:ext uri="{FF2B5EF4-FFF2-40B4-BE49-F238E27FC236}">
                  <a16:creationId xmlns:a16="http://schemas.microsoft.com/office/drawing/2014/main" id="{D90700B4-CEB5-450F-9EA7-95E355B503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82080" y="81632"/>
              <a:ext cx="6007612" cy="6776368"/>
            </a:xfrm>
            <a:custGeom>
              <a:avLst/>
              <a:gdLst>
                <a:gd name="connsiteX0" fmla="*/ 4493599 w 6007612"/>
                <a:gd name="connsiteY0" fmla="*/ 0 h 6797829"/>
                <a:gd name="connsiteX1" fmla="*/ 5981837 w 6007612"/>
                <a:gd name="connsiteY1" fmla="*/ 314220 h 6797829"/>
                <a:gd name="connsiteX2" fmla="*/ 6007612 w 6007612"/>
                <a:gd name="connsiteY2" fmla="*/ 327088 h 6797829"/>
                <a:gd name="connsiteX3" fmla="*/ 6007612 w 6007612"/>
                <a:gd name="connsiteY3" fmla="*/ 1316637 h 6797829"/>
                <a:gd name="connsiteX4" fmla="*/ 5852405 w 6007612"/>
                <a:gd name="connsiteY4" fmla="*/ 1209899 h 6797829"/>
                <a:gd name="connsiteX5" fmla="*/ 5622498 w 6007612"/>
                <a:gd name="connsiteY5" fmla="*/ 1086619 h 6797829"/>
                <a:gd name="connsiteX6" fmla="*/ 4493032 w 6007612"/>
                <a:gd name="connsiteY6" fmla="*/ 851533 h 6797829"/>
                <a:gd name="connsiteX7" fmla="*/ 3155579 w 6007612"/>
                <a:gd name="connsiteY7" fmla="*/ 1108326 h 6797829"/>
                <a:gd name="connsiteX8" fmla="*/ 1963832 w 6007612"/>
                <a:gd name="connsiteY8" fmla="*/ 1817700 h 6797829"/>
                <a:gd name="connsiteX9" fmla="*/ 1144646 w 6007612"/>
                <a:gd name="connsiteY9" fmla="*/ 2832814 h 6797829"/>
                <a:gd name="connsiteX10" fmla="*/ 851249 w 6007612"/>
                <a:gd name="connsiteY10" fmla="*/ 3998599 h 6797829"/>
                <a:gd name="connsiteX11" fmla="*/ 1336319 w 6007612"/>
                <a:gd name="connsiteY11" fmla="*/ 5057837 h 6797829"/>
                <a:gd name="connsiteX12" fmla="*/ 1597084 w 6007612"/>
                <a:gd name="connsiteY12" fmla="*/ 5424583 h 6797829"/>
                <a:gd name="connsiteX13" fmla="*/ 2591910 w 6007612"/>
                <a:gd name="connsiteY13" fmla="*/ 6440122 h 6797829"/>
                <a:gd name="connsiteX14" fmla="*/ 3899854 w 6007612"/>
                <a:gd name="connsiteY14" fmla="*/ 6780621 h 6797829"/>
                <a:gd name="connsiteX15" fmla="*/ 4741172 w 6007612"/>
                <a:gd name="connsiteY15" fmla="*/ 6563979 h 6797829"/>
                <a:gd name="connsiteX16" fmla="*/ 5649171 w 6007612"/>
                <a:gd name="connsiteY16" fmla="*/ 5938452 h 6797829"/>
                <a:gd name="connsiteX17" fmla="*/ 5873475 w 6007612"/>
                <a:gd name="connsiteY17" fmla="*/ 5764656 h 6797829"/>
                <a:gd name="connsiteX18" fmla="*/ 6007612 w 6007612"/>
                <a:gd name="connsiteY18" fmla="*/ 5660343 h 6797829"/>
                <a:gd name="connsiteX19" fmla="*/ 6007612 w 6007612"/>
                <a:gd name="connsiteY19" fmla="*/ 6737454 h 6797829"/>
                <a:gd name="connsiteX20" fmla="*/ 5929386 w 6007612"/>
                <a:gd name="connsiteY20" fmla="*/ 6797829 h 6797829"/>
                <a:gd name="connsiteX21" fmla="*/ 1656512 w 6007612"/>
                <a:gd name="connsiteY21" fmla="*/ 6797829 h 6797829"/>
                <a:gd name="connsiteX22" fmla="*/ 1630254 w 6007612"/>
                <a:gd name="connsiteY22" fmla="*/ 6775222 h 6797829"/>
                <a:gd name="connsiteX23" fmla="*/ 892250 w 6007612"/>
                <a:gd name="connsiteY23" fmla="*/ 5902700 h 6797829"/>
                <a:gd name="connsiteX24" fmla="*/ 0 w 6007612"/>
                <a:gd name="connsiteY24" fmla="*/ 3998599 h 6797829"/>
                <a:gd name="connsiteX25" fmla="*/ 4493032 w 6007612"/>
                <a:gd name="connsiteY25"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07612" h="6797829">
                  <a:moveTo>
                    <a:pt x="4493599" y="0"/>
                  </a:moveTo>
                  <a:cubicBezTo>
                    <a:pt x="5048011" y="0"/>
                    <a:pt x="5546284" y="111886"/>
                    <a:pt x="5981837" y="314220"/>
                  </a:cubicBezTo>
                  <a:lnTo>
                    <a:pt x="6007612" y="327088"/>
                  </a:lnTo>
                  <a:lnTo>
                    <a:pt x="6007612" y="1316637"/>
                  </a:lnTo>
                  <a:lnTo>
                    <a:pt x="5852405" y="1209899"/>
                  </a:lnTo>
                  <a:cubicBezTo>
                    <a:pt x="5778266" y="1164709"/>
                    <a:pt x="5701526" y="1123535"/>
                    <a:pt x="5622498" y="1086619"/>
                  </a:cubicBezTo>
                  <a:cubicBezTo>
                    <a:pt x="5286822" y="930699"/>
                    <a:pt x="4906882" y="851533"/>
                    <a:pt x="4493032" y="851533"/>
                  </a:cubicBezTo>
                  <a:cubicBezTo>
                    <a:pt x="4056201" y="851533"/>
                    <a:pt x="3593263" y="940631"/>
                    <a:pt x="3155579" y="1108326"/>
                  </a:cubicBezTo>
                  <a:cubicBezTo>
                    <a:pt x="2721215" y="1275979"/>
                    <a:pt x="2318305" y="1515819"/>
                    <a:pt x="1963832" y="1817700"/>
                  </a:cubicBezTo>
                  <a:cubicBezTo>
                    <a:pt x="1617657" y="2114360"/>
                    <a:pt x="1334332" y="2465358"/>
                    <a:pt x="1144646" y="2832814"/>
                  </a:cubicBezTo>
                  <a:cubicBezTo>
                    <a:pt x="950561" y="3210060"/>
                    <a:pt x="851249" y="3602202"/>
                    <a:pt x="851249" y="3998599"/>
                  </a:cubicBezTo>
                  <a:cubicBezTo>
                    <a:pt x="851249" y="4377547"/>
                    <a:pt x="999792" y="4597311"/>
                    <a:pt x="1336319" y="5057837"/>
                  </a:cubicBezTo>
                  <a:cubicBezTo>
                    <a:pt x="1420450" y="5173181"/>
                    <a:pt x="1507419" y="5292497"/>
                    <a:pt x="1597084" y="5424583"/>
                  </a:cubicBezTo>
                  <a:cubicBezTo>
                    <a:pt x="1914175" y="5891917"/>
                    <a:pt x="2239493" y="6224189"/>
                    <a:pt x="2591910" y="6440122"/>
                  </a:cubicBezTo>
                  <a:cubicBezTo>
                    <a:pt x="2965467" y="6669393"/>
                    <a:pt x="3393219" y="6780621"/>
                    <a:pt x="3899854" y="6780621"/>
                  </a:cubicBezTo>
                  <a:cubicBezTo>
                    <a:pt x="4187861" y="6780621"/>
                    <a:pt x="4454583" y="6711812"/>
                    <a:pt x="4741172" y="6563979"/>
                  </a:cubicBezTo>
                  <a:cubicBezTo>
                    <a:pt x="5034852" y="6412173"/>
                    <a:pt x="5326263" y="6190848"/>
                    <a:pt x="5649171" y="5938452"/>
                  </a:cubicBezTo>
                  <a:cubicBezTo>
                    <a:pt x="5724931" y="5879291"/>
                    <a:pt x="5800409" y="5821406"/>
                    <a:pt x="5873475" y="5764656"/>
                  </a:cubicBezTo>
                  <a:lnTo>
                    <a:pt x="6007612" y="5660343"/>
                  </a:lnTo>
                  <a:lnTo>
                    <a:pt x="6007612" y="6737454"/>
                  </a:lnTo>
                  <a:lnTo>
                    <a:pt x="5929386"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75" name="Freeform: Shape 85">
              <a:extLst>
                <a:ext uri="{FF2B5EF4-FFF2-40B4-BE49-F238E27FC236}">
                  <a16:creationId xmlns:a16="http://schemas.microsoft.com/office/drawing/2014/main" id="{0582300F-F646-4FC3-94FC-0582F4B5E0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0995" y="62352"/>
              <a:ext cx="6028697" cy="6795648"/>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FBB8E8B8-1900-4326-8858-F375F5D8A0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3721" y="81632"/>
              <a:ext cx="6025971" cy="6776368"/>
            </a:xfrm>
            <a:custGeom>
              <a:avLst/>
              <a:gdLst>
                <a:gd name="connsiteX0" fmla="*/ 6025971 w 6025971"/>
                <a:gd name="connsiteY0" fmla="*/ 5825635 h 6797829"/>
                <a:gd name="connsiteX1" fmla="*/ 6025971 w 6025971"/>
                <a:gd name="connsiteY1" fmla="*/ 6723285 h 6797829"/>
                <a:gd name="connsiteX2" fmla="*/ 5929386 w 6025971"/>
                <a:gd name="connsiteY2" fmla="*/ 6797829 h 6797829"/>
                <a:gd name="connsiteX3" fmla="*/ 4560411 w 6025971"/>
                <a:gd name="connsiteY3" fmla="*/ 6797829 h 6797829"/>
                <a:gd name="connsiteX4" fmla="*/ 4597731 w 6025971"/>
                <a:gd name="connsiteY4" fmla="*/ 6785305 h 6797829"/>
                <a:gd name="connsiteX5" fmla="*/ 5736707 w 6025971"/>
                <a:gd name="connsiteY5" fmla="*/ 6050108 h 6797829"/>
                <a:gd name="connsiteX6" fmla="*/ 5960301 w 6025971"/>
                <a:gd name="connsiteY6" fmla="*/ 5876738 h 6797829"/>
                <a:gd name="connsiteX7" fmla="*/ 4493599 w 6025971"/>
                <a:gd name="connsiteY7" fmla="*/ 0 h 6797829"/>
                <a:gd name="connsiteX8" fmla="*/ 5981837 w 6025971"/>
                <a:gd name="connsiteY8" fmla="*/ 314220 h 6797829"/>
                <a:gd name="connsiteX9" fmla="*/ 6025971 w 6025971"/>
                <a:gd name="connsiteY9" fmla="*/ 336254 h 6797829"/>
                <a:gd name="connsiteX10" fmla="*/ 6025971 w 6025971"/>
                <a:gd name="connsiteY10" fmla="*/ 1157325 h 6797829"/>
                <a:gd name="connsiteX11" fmla="*/ 5925889 w 6025971"/>
                <a:gd name="connsiteY11" fmla="*/ 1088522 h 6797829"/>
                <a:gd name="connsiteX12" fmla="*/ 5682227 w 6025971"/>
                <a:gd name="connsiteY12" fmla="*/ 957939 h 6797829"/>
                <a:gd name="connsiteX13" fmla="*/ 4493032 w 6025971"/>
                <a:gd name="connsiteY13" fmla="*/ 709658 h 6797829"/>
                <a:gd name="connsiteX14" fmla="*/ 3104646 w 6025971"/>
                <a:gd name="connsiteY14" fmla="*/ 976666 h 6797829"/>
                <a:gd name="connsiteX15" fmla="*/ 1871612 w 6025971"/>
                <a:gd name="connsiteY15" fmla="*/ 1710017 h 6797829"/>
                <a:gd name="connsiteX16" fmla="*/ 1018661 w 6025971"/>
                <a:gd name="connsiteY16" fmla="*/ 2767694 h 6797829"/>
                <a:gd name="connsiteX17" fmla="*/ 709374 w 6025971"/>
                <a:gd name="connsiteY17" fmla="*/ 3998599 h 6797829"/>
                <a:gd name="connsiteX18" fmla="*/ 1221258 w 6025971"/>
                <a:gd name="connsiteY18" fmla="*/ 5141684 h 6797829"/>
                <a:gd name="connsiteX19" fmla="*/ 1479187 w 6025971"/>
                <a:gd name="connsiteY19" fmla="*/ 5504459 h 6797829"/>
                <a:gd name="connsiteX20" fmla="*/ 3021272 w 6025971"/>
                <a:gd name="connsiteY20" fmla="*/ 6793670 h 6797829"/>
                <a:gd name="connsiteX21" fmla="*/ 3035805 w 6025971"/>
                <a:gd name="connsiteY21" fmla="*/ 6797829 h 6797829"/>
                <a:gd name="connsiteX22" fmla="*/ 1656512 w 6025971"/>
                <a:gd name="connsiteY22" fmla="*/ 6797829 h 6797829"/>
                <a:gd name="connsiteX23" fmla="*/ 1630254 w 6025971"/>
                <a:gd name="connsiteY23" fmla="*/ 6775222 h 6797829"/>
                <a:gd name="connsiteX24" fmla="*/ 892250 w 6025971"/>
                <a:gd name="connsiteY24" fmla="*/ 5902700 h 6797829"/>
                <a:gd name="connsiteX25" fmla="*/ 0 w 6025971"/>
                <a:gd name="connsiteY25" fmla="*/ 3998599 h 6797829"/>
                <a:gd name="connsiteX26" fmla="*/ 4493032 w 6025971"/>
                <a:gd name="connsiteY26"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25971" h="6797829">
                  <a:moveTo>
                    <a:pt x="6025971" y="5825635"/>
                  </a:moveTo>
                  <a:lnTo>
                    <a:pt x="6025971" y="6723285"/>
                  </a:lnTo>
                  <a:lnTo>
                    <a:pt x="5929386" y="6797829"/>
                  </a:lnTo>
                  <a:lnTo>
                    <a:pt x="4560411" y="6797829"/>
                  </a:lnTo>
                  <a:lnTo>
                    <a:pt x="4597731" y="6785305"/>
                  </a:lnTo>
                  <a:cubicBezTo>
                    <a:pt x="4964953" y="6637825"/>
                    <a:pt x="5315251" y="6379435"/>
                    <a:pt x="5736707" y="6050108"/>
                  </a:cubicBezTo>
                  <a:cubicBezTo>
                    <a:pt x="5812043" y="5991230"/>
                    <a:pt x="5887377" y="5933488"/>
                    <a:pt x="5960301" y="5876738"/>
                  </a:cubicBezTo>
                  <a:close/>
                  <a:moveTo>
                    <a:pt x="4493599" y="0"/>
                  </a:moveTo>
                  <a:cubicBezTo>
                    <a:pt x="5048011" y="0"/>
                    <a:pt x="5546284" y="111886"/>
                    <a:pt x="5981837" y="314220"/>
                  </a:cubicBezTo>
                  <a:lnTo>
                    <a:pt x="6025971" y="336254"/>
                  </a:lnTo>
                  <a:lnTo>
                    <a:pt x="6025971" y="1157325"/>
                  </a:lnTo>
                  <a:lnTo>
                    <a:pt x="5925889" y="1088522"/>
                  </a:lnTo>
                  <a:cubicBezTo>
                    <a:pt x="5847314" y="1040649"/>
                    <a:pt x="5765982" y="997036"/>
                    <a:pt x="5682227" y="957939"/>
                  </a:cubicBezTo>
                  <a:cubicBezTo>
                    <a:pt x="5327823" y="793222"/>
                    <a:pt x="4927595" y="709658"/>
                    <a:pt x="4493032" y="709658"/>
                  </a:cubicBezTo>
                  <a:cubicBezTo>
                    <a:pt x="4031940" y="709658"/>
                    <a:pt x="3564888" y="799465"/>
                    <a:pt x="3104646" y="976666"/>
                  </a:cubicBezTo>
                  <a:cubicBezTo>
                    <a:pt x="2655243" y="1149867"/>
                    <a:pt x="2238358" y="1397822"/>
                    <a:pt x="1871612" y="1710017"/>
                  </a:cubicBezTo>
                  <a:cubicBezTo>
                    <a:pt x="1506427" y="2022852"/>
                    <a:pt x="1219414" y="2378815"/>
                    <a:pt x="1018661" y="2767694"/>
                  </a:cubicBezTo>
                  <a:cubicBezTo>
                    <a:pt x="813368" y="3165227"/>
                    <a:pt x="709374" y="3579358"/>
                    <a:pt x="709374" y="3998599"/>
                  </a:cubicBezTo>
                  <a:cubicBezTo>
                    <a:pt x="709374" y="4421103"/>
                    <a:pt x="875510" y="4667680"/>
                    <a:pt x="1221258" y="5141684"/>
                  </a:cubicBezTo>
                  <a:cubicBezTo>
                    <a:pt x="1304681" y="5256035"/>
                    <a:pt x="1390941" y="5374217"/>
                    <a:pt x="1479187" y="5504459"/>
                  </a:cubicBezTo>
                  <a:cubicBezTo>
                    <a:pt x="1942790" y="6187719"/>
                    <a:pt x="2430063" y="6601673"/>
                    <a:pt x="3021272" y="6793670"/>
                  </a:cubicBezTo>
                  <a:lnTo>
                    <a:pt x="3035805"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156" name="Rectangle 4">
            <a:extLst>
              <a:ext uri="{FF2B5EF4-FFF2-40B4-BE49-F238E27FC236}">
                <a16:creationId xmlns:a16="http://schemas.microsoft.com/office/drawing/2014/main" id="{9CA6C8C4-76BA-43FD-AEA0-DA1807F2BFB9}"/>
              </a:ext>
            </a:extLst>
          </p:cNvPr>
          <p:cNvSpPr>
            <a:spLocks noGrp="1" noChangeArrowheads="1"/>
          </p:cNvSpPr>
          <p:nvPr>
            <p:ph type="ctrTitle"/>
          </p:nvPr>
        </p:nvSpPr>
        <p:spPr>
          <a:xfrm>
            <a:off x="289368" y="1055098"/>
            <a:ext cx="6551270" cy="4747805"/>
          </a:xfrm>
        </p:spPr>
        <p:txBody>
          <a:bodyPr anchor="ctr">
            <a:normAutofit/>
          </a:bodyPr>
          <a:lstStyle/>
          <a:p>
            <a:pPr algn="l" eaLnBrk="1" hangingPunct="1">
              <a:defRPr/>
            </a:pPr>
            <a:r>
              <a:rPr lang="en-US" sz="4000" b="1" dirty="0">
                <a:solidFill>
                  <a:schemeClr val="tx2"/>
                </a:solidFill>
              </a:rPr>
              <a:t>EPA CLIMATE CHANGE UPDATE</a:t>
            </a:r>
          </a:p>
        </p:txBody>
      </p:sp>
      <p:sp>
        <p:nvSpPr>
          <p:cNvPr id="49157" name="Rectangle 5">
            <a:extLst>
              <a:ext uri="{FF2B5EF4-FFF2-40B4-BE49-F238E27FC236}">
                <a16:creationId xmlns:a16="http://schemas.microsoft.com/office/drawing/2014/main" id="{BE2EB2B4-8DED-43B5-B0FD-D52D49FD964D}"/>
              </a:ext>
            </a:extLst>
          </p:cNvPr>
          <p:cNvSpPr>
            <a:spLocks noGrp="1" noChangeArrowheads="1"/>
          </p:cNvSpPr>
          <p:nvPr>
            <p:ph type="subTitle" idx="1"/>
          </p:nvPr>
        </p:nvSpPr>
        <p:spPr>
          <a:xfrm>
            <a:off x="7845287" y="1638300"/>
            <a:ext cx="4344405" cy="3581400"/>
          </a:xfrm>
        </p:spPr>
        <p:txBody>
          <a:bodyPr anchor="ctr">
            <a:normAutofit/>
          </a:bodyPr>
          <a:lstStyle/>
          <a:p>
            <a:pPr algn="l" eaLnBrk="1" hangingPunct="1">
              <a:defRPr/>
            </a:pPr>
            <a:r>
              <a:rPr lang="en-US" altLang="en-US" b="1" dirty="0">
                <a:solidFill>
                  <a:schemeClr val="accent6">
                    <a:lumMod val="75000"/>
                  </a:schemeClr>
                </a:solidFill>
              </a:rPr>
              <a:t>Key Environmental Issues in U.S. EPA Region 2</a:t>
            </a:r>
          </a:p>
          <a:p>
            <a:pPr algn="l" eaLnBrk="1" hangingPunct="1">
              <a:defRPr/>
            </a:pPr>
            <a:endParaRPr lang="en-US" altLang="en-US" b="1" dirty="0">
              <a:solidFill>
                <a:schemeClr val="accent6">
                  <a:lumMod val="75000"/>
                </a:schemeClr>
              </a:solidFill>
            </a:endParaRPr>
          </a:p>
          <a:p>
            <a:pPr algn="l" eaLnBrk="1" hangingPunct="1">
              <a:defRPr/>
            </a:pPr>
            <a:r>
              <a:rPr lang="en-US" altLang="en-US" b="1" dirty="0">
                <a:solidFill>
                  <a:schemeClr val="accent6">
                    <a:lumMod val="75000"/>
                  </a:schemeClr>
                </a:solidFill>
              </a:rPr>
              <a:t>	May 19, 2023</a:t>
            </a:r>
          </a:p>
          <a:p>
            <a:pPr algn="l" eaLnBrk="1" hangingPunct="1">
              <a:defRPr/>
            </a:pPr>
            <a:r>
              <a:rPr lang="en-US" altLang="en-US" b="1" dirty="0">
                <a:solidFill>
                  <a:schemeClr val="accent6">
                    <a:lumMod val="75000"/>
                  </a:schemeClr>
                </a:solidFill>
              </a:rPr>
              <a:t>	Columbia Law School</a:t>
            </a:r>
          </a:p>
          <a:p>
            <a:pPr algn="l" eaLnBrk="1" hangingPunct="1">
              <a:defRPr/>
            </a:pPr>
            <a:endParaRPr lang="en-US" altLang="en-US" sz="1900" b="1" dirty="0">
              <a:solidFill>
                <a:schemeClr val="accent6">
                  <a:lumMod val="75000"/>
                </a:schemeClr>
              </a:solidFill>
            </a:endParaRPr>
          </a:p>
          <a:p>
            <a:pPr algn="l">
              <a:defRPr/>
            </a:pPr>
            <a:r>
              <a:rPr lang="en-US" altLang="en-US" sz="1900" dirty="0">
                <a:solidFill>
                  <a:schemeClr val="tx2"/>
                </a:solidFill>
              </a:rPr>
              <a:t>	</a:t>
            </a:r>
            <a:r>
              <a:rPr lang="en-US" altLang="en-US" sz="1900" b="1" dirty="0">
                <a:solidFill>
                  <a:schemeClr val="tx2"/>
                </a:solidFill>
              </a:rPr>
              <a:t>Joseph Siegel, EPA Region 2</a:t>
            </a:r>
          </a:p>
          <a:p>
            <a:pPr algn="l" eaLnBrk="1" hangingPunct="1">
              <a:defRPr/>
            </a:pPr>
            <a:endParaRPr lang="en-US" altLang="en-US" sz="1900" b="1" dirty="0">
              <a:solidFill>
                <a:schemeClr val="accent6">
                  <a:lumMod val="7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41C4F-5DC0-714D-F515-6C4426731127}"/>
              </a:ext>
            </a:extLst>
          </p:cNvPr>
          <p:cNvSpPr>
            <a:spLocks noGrp="1"/>
          </p:cNvSpPr>
          <p:nvPr>
            <p:ph type="title"/>
          </p:nvPr>
        </p:nvSpPr>
        <p:spPr>
          <a:xfrm>
            <a:off x="838200" y="50178"/>
            <a:ext cx="10515600" cy="1325563"/>
          </a:xfrm>
        </p:spPr>
        <p:txBody>
          <a:bodyPr>
            <a:normAutofit/>
          </a:bodyPr>
          <a:lstStyle/>
          <a:p>
            <a:r>
              <a:rPr lang="en-US" b="1" dirty="0">
                <a:solidFill>
                  <a:schemeClr val="accent1"/>
                </a:solidFill>
              </a:rPr>
              <a:t>METHANE – Supplemental Proposal- Oil and  Natural Gas Sector: </a:t>
            </a:r>
            <a:r>
              <a:rPr lang="en-US" sz="3200" b="1" dirty="0">
                <a:solidFill>
                  <a:schemeClr val="accent1"/>
                </a:solidFill>
              </a:rPr>
              <a:t>87 FR 74702 (Dec. 6, 2022)</a:t>
            </a:r>
          </a:p>
        </p:txBody>
      </p:sp>
      <p:pic>
        <p:nvPicPr>
          <p:cNvPr id="5" name="Content Placeholder 4">
            <a:extLst>
              <a:ext uri="{FF2B5EF4-FFF2-40B4-BE49-F238E27FC236}">
                <a16:creationId xmlns:a16="http://schemas.microsoft.com/office/drawing/2014/main" id="{DA6A9160-3037-7234-68B0-23D3BDE9EF78}"/>
              </a:ext>
            </a:extLst>
          </p:cNvPr>
          <p:cNvPicPr>
            <a:picLocks noGrp="1" noChangeAspect="1"/>
          </p:cNvPicPr>
          <p:nvPr>
            <p:ph idx="1"/>
          </p:nvPr>
        </p:nvPicPr>
        <p:blipFill>
          <a:blip r:embed="rId3"/>
          <a:stretch>
            <a:fillRect/>
          </a:stretch>
        </p:blipFill>
        <p:spPr>
          <a:xfrm>
            <a:off x="838199" y="1282390"/>
            <a:ext cx="10192473" cy="5525432"/>
          </a:xfrm>
        </p:spPr>
      </p:pic>
    </p:spTree>
    <p:extLst>
      <p:ext uri="{BB962C8B-B14F-4D97-AF65-F5344CB8AC3E}">
        <p14:creationId xmlns:p14="http://schemas.microsoft.com/office/powerpoint/2010/main" val="804694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E7F71-C354-1FF8-8200-C40E02714ECD}"/>
              </a:ext>
            </a:extLst>
          </p:cNvPr>
          <p:cNvSpPr>
            <a:spLocks noGrp="1"/>
          </p:cNvSpPr>
          <p:nvPr>
            <p:ph type="title"/>
          </p:nvPr>
        </p:nvSpPr>
        <p:spPr>
          <a:xfrm>
            <a:off x="187124" y="0"/>
            <a:ext cx="11817752" cy="1325563"/>
          </a:xfrm>
        </p:spPr>
        <p:txBody>
          <a:bodyPr/>
          <a:lstStyle/>
          <a:p>
            <a:r>
              <a:rPr lang="en-US" b="1" dirty="0">
                <a:solidFill>
                  <a:schemeClr val="accent1"/>
                </a:solidFill>
              </a:rPr>
              <a:t>METHANE RULE: Addresses Interconnected System</a:t>
            </a:r>
          </a:p>
        </p:txBody>
      </p:sp>
      <p:pic>
        <p:nvPicPr>
          <p:cNvPr id="5" name="Content Placeholder 4">
            <a:extLst>
              <a:ext uri="{FF2B5EF4-FFF2-40B4-BE49-F238E27FC236}">
                <a16:creationId xmlns:a16="http://schemas.microsoft.com/office/drawing/2014/main" id="{B4F557B5-0644-04CF-8BAD-119F1F6AAE87}"/>
              </a:ext>
            </a:extLst>
          </p:cNvPr>
          <p:cNvPicPr>
            <a:picLocks noGrp="1" noChangeAspect="1"/>
          </p:cNvPicPr>
          <p:nvPr>
            <p:ph idx="1"/>
          </p:nvPr>
        </p:nvPicPr>
        <p:blipFill>
          <a:blip r:embed="rId2"/>
          <a:stretch>
            <a:fillRect/>
          </a:stretch>
        </p:blipFill>
        <p:spPr>
          <a:xfrm>
            <a:off x="838198" y="1170845"/>
            <a:ext cx="10435543" cy="5626571"/>
          </a:xfrm>
        </p:spPr>
      </p:pic>
    </p:spTree>
    <p:extLst>
      <p:ext uri="{BB962C8B-B14F-4D97-AF65-F5344CB8AC3E}">
        <p14:creationId xmlns:p14="http://schemas.microsoft.com/office/powerpoint/2010/main" val="11048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010CD-4CE2-0FCE-1E6E-8AC615A1D459}"/>
              </a:ext>
            </a:extLst>
          </p:cNvPr>
          <p:cNvSpPr>
            <a:spLocks noGrp="1"/>
          </p:cNvSpPr>
          <p:nvPr>
            <p:ph type="title"/>
          </p:nvPr>
        </p:nvSpPr>
        <p:spPr>
          <a:xfrm>
            <a:off x="314446" y="0"/>
            <a:ext cx="11563108" cy="1325563"/>
          </a:xfrm>
        </p:spPr>
        <p:txBody>
          <a:bodyPr/>
          <a:lstStyle/>
          <a:p>
            <a:r>
              <a:rPr lang="en-US" b="1" dirty="0">
                <a:solidFill>
                  <a:schemeClr val="accent1"/>
                </a:solidFill>
              </a:rPr>
              <a:t>METHANE RULE: Environmental Justice Impacts</a:t>
            </a:r>
          </a:p>
        </p:txBody>
      </p:sp>
      <p:pic>
        <p:nvPicPr>
          <p:cNvPr id="5" name="Content Placeholder 4">
            <a:extLst>
              <a:ext uri="{FF2B5EF4-FFF2-40B4-BE49-F238E27FC236}">
                <a16:creationId xmlns:a16="http://schemas.microsoft.com/office/drawing/2014/main" id="{9C8C0918-BF25-34AF-4C9E-2BE7C4435AA9}"/>
              </a:ext>
            </a:extLst>
          </p:cNvPr>
          <p:cNvPicPr>
            <a:picLocks noGrp="1" noChangeAspect="1"/>
          </p:cNvPicPr>
          <p:nvPr>
            <p:ph idx="1"/>
          </p:nvPr>
        </p:nvPicPr>
        <p:blipFill>
          <a:blip r:embed="rId2"/>
          <a:stretch>
            <a:fillRect/>
          </a:stretch>
        </p:blipFill>
        <p:spPr>
          <a:xfrm>
            <a:off x="1384585" y="1105227"/>
            <a:ext cx="9333572" cy="5083166"/>
          </a:xfrm>
        </p:spPr>
      </p:pic>
    </p:spTree>
    <p:extLst>
      <p:ext uri="{BB962C8B-B14F-4D97-AF65-F5344CB8AC3E}">
        <p14:creationId xmlns:p14="http://schemas.microsoft.com/office/powerpoint/2010/main" val="1540138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04D79-93D7-CBFE-A7D6-7F489D830FFA}"/>
              </a:ext>
            </a:extLst>
          </p:cNvPr>
          <p:cNvSpPr>
            <a:spLocks noGrp="1"/>
          </p:cNvSpPr>
          <p:nvPr>
            <p:ph type="title"/>
          </p:nvPr>
        </p:nvSpPr>
        <p:spPr>
          <a:xfrm>
            <a:off x="659130" y="-318949"/>
            <a:ext cx="10515600" cy="1581374"/>
          </a:xfrm>
        </p:spPr>
        <p:txBody>
          <a:bodyPr/>
          <a:lstStyle/>
          <a:p>
            <a:r>
              <a:rPr lang="en-US" dirty="0"/>
              <a:t>		</a:t>
            </a:r>
            <a:r>
              <a:rPr lang="en-US" b="1" dirty="0">
                <a:solidFill>
                  <a:schemeClr val="accent1"/>
                </a:solidFill>
              </a:rPr>
              <a:t>		Methane RULE: BENEFITS</a:t>
            </a:r>
          </a:p>
        </p:txBody>
      </p:sp>
      <p:pic>
        <p:nvPicPr>
          <p:cNvPr id="5" name="Content Placeholder 4">
            <a:extLst>
              <a:ext uri="{FF2B5EF4-FFF2-40B4-BE49-F238E27FC236}">
                <a16:creationId xmlns:a16="http://schemas.microsoft.com/office/drawing/2014/main" id="{6C6A3396-84B4-0DFE-8F3A-9F298713F008}"/>
              </a:ext>
            </a:extLst>
          </p:cNvPr>
          <p:cNvPicPr>
            <a:picLocks noGrp="1" noChangeAspect="1"/>
          </p:cNvPicPr>
          <p:nvPr>
            <p:ph idx="1"/>
          </p:nvPr>
        </p:nvPicPr>
        <p:blipFill>
          <a:blip r:embed="rId2"/>
          <a:stretch>
            <a:fillRect/>
          </a:stretch>
        </p:blipFill>
        <p:spPr>
          <a:xfrm>
            <a:off x="752354" y="916853"/>
            <a:ext cx="10780516" cy="5831833"/>
          </a:xfrm>
        </p:spPr>
      </p:pic>
    </p:spTree>
    <p:extLst>
      <p:ext uri="{BB962C8B-B14F-4D97-AF65-F5344CB8AC3E}">
        <p14:creationId xmlns:p14="http://schemas.microsoft.com/office/powerpoint/2010/main" val="2278893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9AC24BF-8EB4-31A6-294F-68B84F14DCCD}"/>
              </a:ext>
            </a:extLst>
          </p:cNvPr>
          <p:cNvSpPr>
            <a:spLocks noGrp="1"/>
          </p:cNvSpPr>
          <p:nvPr>
            <p:ph type="title"/>
          </p:nvPr>
        </p:nvSpPr>
        <p:spPr>
          <a:xfrm>
            <a:off x="518984" y="365125"/>
            <a:ext cx="11170508" cy="1325563"/>
          </a:xfrm>
        </p:spPr>
        <p:txBody>
          <a:bodyPr>
            <a:normAutofit fontScale="90000"/>
          </a:bodyPr>
          <a:lstStyle/>
          <a:p>
            <a:r>
              <a:rPr lang="en-US" b="1" dirty="0">
                <a:solidFill>
                  <a:srgbClr val="7030A0"/>
                </a:solidFill>
              </a:rPr>
              <a:t>GHG Motor Vehicle Rules: Light/Medium Duty </a:t>
            </a:r>
            <a:r>
              <a:rPr lang="en-US" sz="3100" dirty="0"/>
              <a:t>88 FR 29184  (May 5, 2023)</a:t>
            </a:r>
            <a:r>
              <a:rPr lang="en-US" dirty="0"/>
              <a:t>; </a:t>
            </a:r>
            <a:r>
              <a:rPr lang="en-US" b="1" dirty="0">
                <a:solidFill>
                  <a:srgbClr val="7030A0"/>
                </a:solidFill>
              </a:rPr>
              <a:t>Heavy Duty </a:t>
            </a:r>
            <a:r>
              <a:rPr lang="en-US" sz="3100" dirty="0"/>
              <a:t>88 FR 25926 (April 27, 2023)</a:t>
            </a:r>
          </a:p>
        </p:txBody>
      </p:sp>
      <p:pic>
        <p:nvPicPr>
          <p:cNvPr id="8" name="Content Placeholder 7">
            <a:extLst>
              <a:ext uri="{FF2B5EF4-FFF2-40B4-BE49-F238E27FC236}">
                <a16:creationId xmlns:a16="http://schemas.microsoft.com/office/drawing/2014/main" id="{8C5EAEC8-F30F-FDBD-D34F-E6769131C4B9}"/>
              </a:ext>
            </a:extLst>
          </p:cNvPr>
          <p:cNvPicPr>
            <a:picLocks noGrp="1" noChangeAspect="1"/>
          </p:cNvPicPr>
          <p:nvPr>
            <p:ph sz="half" idx="1"/>
          </p:nvPr>
        </p:nvPicPr>
        <p:blipFill>
          <a:blip r:embed="rId3"/>
          <a:stretch>
            <a:fillRect/>
          </a:stretch>
        </p:blipFill>
        <p:spPr>
          <a:xfrm>
            <a:off x="0" y="1817235"/>
            <a:ext cx="6808487" cy="3780376"/>
          </a:xfrm>
        </p:spPr>
      </p:pic>
      <p:pic>
        <p:nvPicPr>
          <p:cNvPr id="10" name="Content Placeholder 9">
            <a:extLst>
              <a:ext uri="{FF2B5EF4-FFF2-40B4-BE49-F238E27FC236}">
                <a16:creationId xmlns:a16="http://schemas.microsoft.com/office/drawing/2014/main" id="{9917D4D3-B6EA-B2E8-5E6C-A6FA5B686390}"/>
              </a:ext>
            </a:extLst>
          </p:cNvPr>
          <p:cNvPicPr>
            <a:picLocks noGrp="1" noChangeAspect="1"/>
          </p:cNvPicPr>
          <p:nvPr>
            <p:ph sz="half" idx="2"/>
          </p:nvPr>
        </p:nvPicPr>
        <p:blipFill>
          <a:blip r:embed="rId4"/>
          <a:stretch>
            <a:fillRect/>
          </a:stretch>
        </p:blipFill>
        <p:spPr>
          <a:xfrm>
            <a:off x="4975174" y="2927080"/>
            <a:ext cx="7010879" cy="3780376"/>
          </a:xfrm>
        </p:spPr>
      </p:pic>
    </p:spTree>
    <p:extLst>
      <p:ext uri="{BB962C8B-B14F-4D97-AF65-F5344CB8AC3E}">
        <p14:creationId xmlns:p14="http://schemas.microsoft.com/office/powerpoint/2010/main" val="1498693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A52A1-9336-5C4E-4AA9-07F757BBA3A3}"/>
              </a:ext>
            </a:extLst>
          </p:cNvPr>
          <p:cNvSpPr>
            <a:spLocks noGrp="1"/>
          </p:cNvSpPr>
          <p:nvPr>
            <p:ph type="title"/>
          </p:nvPr>
        </p:nvSpPr>
        <p:spPr>
          <a:xfrm>
            <a:off x="838200" y="1"/>
            <a:ext cx="10515600" cy="1319514"/>
          </a:xfrm>
        </p:spPr>
        <p:txBody>
          <a:bodyPr>
            <a:normAutofit/>
          </a:bodyPr>
          <a:lstStyle/>
          <a:p>
            <a:r>
              <a:rPr lang="en-US" sz="3200" b="1" dirty="0">
                <a:solidFill>
                  <a:srgbClr val="7030A0"/>
                </a:solidFill>
              </a:rPr>
              <a:t>Projected Industry Fleet Average for Light Duty Vehicles g/mile compared to current MY 2026 standard (est. in 2021)</a:t>
            </a:r>
          </a:p>
        </p:txBody>
      </p:sp>
      <p:pic>
        <p:nvPicPr>
          <p:cNvPr id="5" name="Content Placeholder 4">
            <a:extLst>
              <a:ext uri="{FF2B5EF4-FFF2-40B4-BE49-F238E27FC236}">
                <a16:creationId xmlns:a16="http://schemas.microsoft.com/office/drawing/2014/main" id="{9B862550-D3F4-EDE4-001F-B8B9DB1CA1AB}"/>
              </a:ext>
            </a:extLst>
          </p:cNvPr>
          <p:cNvPicPr>
            <a:picLocks noGrp="1" noChangeAspect="1"/>
          </p:cNvPicPr>
          <p:nvPr>
            <p:ph idx="1"/>
          </p:nvPr>
        </p:nvPicPr>
        <p:blipFill>
          <a:blip r:embed="rId3"/>
          <a:stretch>
            <a:fillRect/>
          </a:stretch>
        </p:blipFill>
        <p:spPr>
          <a:xfrm>
            <a:off x="2951544" y="1149526"/>
            <a:ext cx="6736465" cy="5708474"/>
          </a:xfrm>
        </p:spPr>
      </p:pic>
    </p:spTree>
    <p:extLst>
      <p:ext uri="{BB962C8B-B14F-4D97-AF65-F5344CB8AC3E}">
        <p14:creationId xmlns:p14="http://schemas.microsoft.com/office/powerpoint/2010/main" val="3114074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35B6C-A76F-820E-E3AF-B6B049CBC8E7}"/>
              </a:ext>
            </a:extLst>
          </p:cNvPr>
          <p:cNvSpPr>
            <a:spLocks noGrp="1"/>
          </p:cNvSpPr>
          <p:nvPr>
            <p:ph type="title"/>
          </p:nvPr>
        </p:nvSpPr>
        <p:spPr/>
        <p:txBody>
          <a:bodyPr/>
          <a:lstStyle/>
          <a:p>
            <a:r>
              <a:rPr lang="en-US" b="1" dirty="0">
                <a:solidFill>
                  <a:srgbClr val="7030A0"/>
                </a:solidFill>
              </a:rPr>
              <a:t>Light and Medium-Duty Vehicles: Proposed Rule for MY 2027-2032 (May 5, 2023)</a:t>
            </a:r>
          </a:p>
        </p:txBody>
      </p:sp>
      <p:sp>
        <p:nvSpPr>
          <p:cNvPr id="3" name="Content Placeholder 2">
            <a:extLst>
              <a:ext uri="{FF2B5EF4-FFF2-40B4-BE49-F238E27FC236}">
                <a16:creationId xmlns:a16="http://schemas.microsoft.com/office/drawing/2014/main" id="{DEE3ED6E-127E-DE5B-5D90-3F9C5696C220}"/>
              </a:ext>
            </a:extLst>
          </p:cNvPr>
          <p:cNvSpPr>
            <a:spLocks noGrp="1"/>
          </p:cNvSpPr>
          <p:nvPr>
            <p:ph idx="1"/>
          </p:nvPr>
        </p:nvSpPr>
        <p:spPr/>
        <p:txBody>
          <a:bodyPr>
            <a:normAutofit/>
          </a:bodyPr>
          <a:lstStyle/>
          <a:p>
            <a:r>
              <a:rPr lang="en-US" dirty="0"/>
              <a:t>Light Duty Vehicles: 56% Reduction in industry fleetwide average compared with 2026 by 2032</a:t>
            </a:r>
          </a:p>
          <a:p>
            <a:r>
              <a:rPr lang="en-US" dirty="0"/>
              <a:t>Medium Duty Vehicles: 44% Reduction in industry fleetwide average compared with 2026 by 2032</a:t>
            </a:r>
          </a:p>
          <a:p>
            <a:r>
              <a:rPr lang="en-US" i="0" u="none" strike="noStrike" baseline="0" dirty="0">
                <a:solidFill>
                  <a:srgbClr val="211D1E"/>
                </a:solidFill>
                <a:latin typeface="Calibri" panose="020F0502020204030204" pitchFamily="34" charset="0"/>
                <a:cs typeface="Calibri" panose="020F0502020204030204" pitchFamily="34" charset="0"/>
              </a:rPr>
              <a:t>The vehicle technology costs of this proposal range from $180 billion to $280 billion, but the program also would have additional social benefits from fuel savings of $450 billion to $890 billion through 2055, and repair and maintenance savings (stemming from lower maintenance and repair of electric vehicles compared to gasoline vehicles) estimated through 2055 at $280 billion to $580 billion.</a:t>
            </a:r>
            <a:endParaRPr lang="en-US" dirty="0">
              <a:solidFill>
                <a:srgbClr val="211D1E"/>
              </a:solidFill>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1494228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35B6C-A76F-820E-E3AF-B6B049CBC8E7}"/>
              </a:ext>
            </a:extLst>
          </p:cNvPr>
          <p:cNvSpPr>
            <a:spLocks noGrp="1"/>
          </p:cNvSpPr>
          <p:nvPr>
            <p:ph type="title"/>
          </p:nvPr>
        </p:nvSpPr>
        <p:spPr/>
        <p:txBody>
          <a:bodyPr/>
          <a:lstStyle/>
          <a:p>
            <a:r>
              <a:rPr lang="en-US" b="1" dirty="0">
                <a:solidFill>
                  <a:srgbClr val="7030A0"/>
                </a:solidFill>
              </a:rPr>
              <a:t>Heavy-Duty Vehicles: Proposed Rule for MY 2027-2032 (April 27, 2023)</a:t>
            </a:r>
          </a:p>
        </p:txBody>
      </p:sp>
      <p:sp>
        <p:nvSpPr>
          <p:cNvPr id="3" name="Content Placeholder 2">
            <a:extLst>
              <a:ext uri="{FF2B5EF4-FFF2-40B4-BE49-F238E27FC236}">
                <a16:creationId xmlns:a16="http://schemas.microsoft.com/office/drawing/2014/main" id="{DEE3ED6E-127E-DE5B-5D90-3F9C5696C220}"/>
              </a:ext>
            </a:extLst>
          </p:cNvPr>
          <p:cNvSpPr>
            <a:spLocks noGrp="1"/>
          </p:cNvSpPr>
          <p:nvPr>
            <p:ph idx="1"/>
          </p:nvPr>
        </p:nvSpPr>
        <p:spPr/>
        <p:txBody>
          <a:bodyPr>
            <a:normAutofit fontScale="92500"/>
          </a:bodyPr>
          <a:lstStyle/>
          <a:p>
            <a:r>
              <a:rPr lang="en-US" dirty="0"/>
              <a:t>Standards differentiated by vehicle type and use</a:t>
            </a:r>
          </a:p>
          <a:p>
            <a:r>
              <a:rPr lang="en-US" dirty="0"/>
              <a:t>Allows averaging, banking and trading</a:t>
            </a:r>
          </a:p>
          <a:p>
            <a:r>
              <a:rPr lang="en-US" dirty="0"/>
              <a:t> Avoid approximately 1.8 billion metric tons of greenhouse gas emissions from 2027 through 2055</a:t>
            </a:r>
          </a:p>
          <a:p>
            <a:r>
              <a:rPr lang="en-US" dirty="0"/>
              <a:t>EPA estimates that the total benefits of this proposal far exceed the total costs, by as much as $320 billion. </a:t>
            </a:r>
          </a:p>
          <a:p>
            <a:r>
              <a:rPr lang="en-US" dirty="0"/>
              <a:t>Society would realize approximately $87 billion in climate benefits and up to $29 billion in benefits from fewer premature death and serious health effects such as hospital admissions due to respiratory and cardiovascular illnesses, and approximately $12 billion in reduced reliance on oil imports. </a:t>
            </a:r>
          </a:p>
        </p:txBody>
      </p:sp>
    </p:spTree>
    <p:extLst>
      <p:ext uri="{BB962C8B-B14F-4D97-AF65-F5344CB8AC3E}">
        <p14:creationId xmlns:p14="http://schemas.microsoft.com/office/powerpoint/2010/main" val="688682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E3215-33A7-F748-45B9-A2B8FF0064FC}"/>
              </a:ext>
            </a:extLst>
          </p:cNvPr>
          <p:cNvSpPr>
            <a:spLocks noGrp="1"/>
          </p:cNvSpPr>
          <p:nvPr>
            <p:ph type="title"/>
          </p:nvPr>
        </p:nvSpPr>
        <p:spPr>
          <a:xfrm>
            <a:off x="1197016" y="0"/>
            <a:ext cx="10515600" cy="1325563"/>
          </a:xfrm>
        </p:spPr>
        <p:txBody>
          <a:bodyPr/>
          <a:lstStyle/>
          <a:p>
            <a:r>
              <a:rPr lang="en-US" b="1" dirty="0">
                <a:solidFill>
                  <a:schemeClr val="accent1"/>
                </a:solidFill>
              </a:rPr>
              <a:t>		</a:t>
            </a:r>
            <a:r>
              <a:rPr lang="en-US" b="1" dirty="0">
                <a:solidFill>
                  <a:schemeClr val="accent2"/>
                </a:solidFill>
              </a:rPr>
              <a:t>	POWER SECTOR- Proposed Rule 					</a:t>
            </a:r>
            <a:r>
              <a:rPr lang="en-US" sz="2800" b="1" dirty="0">
                <a:solidFill>
                  <a:schemeClr val="accent2"/>
                </a:solidFill>
              </a:rPr>
              <a:t>(not yet published)</a:t>
            </a:r>
          </a:p>
        </p:txBody>
      </p:sp>
      <p:pic>
        <p:nvPicPr>
          <p:cNvPr id="5" name="Content Placeholder 4">
            <a:extLst>
              <a:ext uri="{FF2B5EF4-FFF2-40B4-BE49-F238E27FC236}">
                <a16:creationId xmlns:a16="http://schemas.microsoft.com/office/drawing/2014/main" id="{C556C20C-F56F-80BA-35F1-58B5C51B68FA}"/>
              </a:ext>
            </a:extLst>
          </p:cNvPr>
          <p:cNvPicPr>
            <a:picLocks noGrp="1" noChangeAspect="1"/>
          </p:cNvPicPr>
          <p:nvPr>
            <p:ph idx="1"/>
          </p:nvPr>
        </p:nvPicPr>
        <p:blipFill>
          <a:blip r:embed="rId3"/>
          <a:stretch>
            <a:fillRect/>
          </a:stretch>
        </p:blipFill>
        <p:spPr>
          <a:xfrm>
            <a:off x="838200" y="1236366"/>
            <a:ext cx="10515600" cy="5445387"/>
          </a:xfrm>
        </p:spPr>
      </p:pic>
    </p:spTree>
    <p:extLst>
      <p:ext uri="{BB962C8B-B14F-4D97-AF65-F5344CB8AC3E}">
        <p14:creationId xmlns:p14="http://schemas.microsoft.com/office/powerpoint/2010/main" val="20244618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627DE-B34B-C9CC-CE80-C01102D9756C}"/>
              </a:ext>
            </a:extLst>
          </p:cNvPr>
          <p:cNvSpPr>
            <a:spLocks noGrp="1"/>
          </p:cNvSpPr>
          <p:nvPr>
            <p:ph type="title"/>
          </p:nvPr>
        </p:nvSpPr>
        <p:spPr>
          <a:xfrm>
            <a:off x="838200" y="120090"/>
            <a:ext cx="10515600" cy="1325563"/>
          </a:xfrm>
        </p:spPr>
        <p:txBody>
          <a:bodyPr/>
          <a:lstStyle/>
          <a:p>
            <a:r>
              <a:rPr lang="en-US" b="1" dirty="0">
                <a:solidFill>
                  <a:schemeClr val="accent2"/>
                </a:solidFill>
              </a:rPr>
              <a:t>POWER SECTOR: CLEAN AIR ACT Section 111</a:t>
            </a:r>
            <a:endParaRPr lang="en-US" dirty="0"/>
          </a:p>
        </p:txBody>
      </p:sp>
      <p:pic>
        <p:nvPicPr>
          <p:cNvPr id="5" name="Content Placeholder 4">
            <a:extLst>
              <a:ext uri="{FF2B5EF4-FFF2-40B4-BE49-F238E27FC236}">
                <a16:creationId xmlns:a16="http://schemas.microsoft.com/office/drawing/2014/main" id="{A5044842-AB57-9DCA-ACC9-A191820DA177}"/>
              </a:ext>
            </a:extLst>
          </p:cNvPr>
          <p:cNvPicPr>
            <a:picLocks noGrp="1" noChangeAspect="1"/>
          </p:cNvPicPr>
          <p:nvPr>
            <p:ph idx="1"/>
          </p:nvPr>
        </p:nvPicPr>
        <p:blipFill>
          <a:blip r:embed="rId2"/>
          <a:stretch>
            <a:fillRect/>
          </a:stretch>
        </p:blipFill>
        <p:spPr>
          <a:xfrm>
            <a:off x="1131382" y="1445652"/>
            <a:ext cx="10084485" cy="5297252"/>
          </a:xfrm>
        </p:spPr>
      </p:pic>
    </p:spTree>
    <p:extLst>
      <p:ext uri="{BB962C8B-B14F-4D97-AF65-F5344CB8AC3E}">
        <p14:creationId xmlns:p14="http://schemas.microsoft.com/office/powerpoint/2010/main" val="1977070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13" name="Freeform: Shape 12">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7EC50F21-2708-D185-6A39-9F1C6A40C27B}"/>
              </a:ext>
            </a:extLst>
          </p:cNvPr>
          <p:cNvSpPr>
            <a:spLocks noGrp="1"/>
          </p:cNvSpPr>
          <p:nvPr>
            <p:ph type="title"/>
          </p:nvPr>
        </p:nvSpPr>
        <p:spPr>
          <a:xfrm>
            <a:off x="3027924" y="991261"/>
            <a:ext cx="5754696" cy="1837349"/>
          </a:xfrm>
        </p:spPr>
        <p:txBody>
          <a:bodyPr>
            <a:normAutofit/>
          </a:bodyPr>
          <a:lstStyle/>
          <a:p>
            <a:pPr algn="ctr"/>
            <a:r>
              <a:rPr lang="en-US" sz="3600">
                <a:solidFill>
                  <a:schemeClr val="tx2"/>
                </a:solidFill>
              </a:rPr>
              <a:t>TOPICS</a:t>
            </a:r>
          </a:p>
        </p:txBody>
      </p:sp>
      <p:sp>
        <p:nvSpPr>
          <p:cNvPr id="3" name="Content Placeholder 2">
            <a:extLst>
              <a:ext uri="{FF2B5EF4-FFF2-40B4-BE49-F238E27FC236}">
                <a16:creationId xmlns:a16="http://schemas.microsoft.com/office/drawing/2014/main" id="{AB06D451-325C-7DC3-2129-1131F01CA654}"/>
              </a:ext>
            </a:extLst>
          </p:cNvPr>
          <p:cNvSpPr>
            <a:spLocks noGrp="1"/>
          </p:cNvSpPr>
          <p:nvPr>
            <p:ph idx="1"/>
          </p:nvPr>
        </p:nvSpPr>
        <p:spPr>
          <a:xfrm>
            <a:off x="3050412" y="2979336"/>
            <a:ext cx="5709721" cy="2430864"/>
          </a:xfrm>
        </p:spPr>
        <p:txBody>
          <a:bodyPr anchor="t">
            <a:normAutofit/>
          </a:bodyPr>
          <a:lstStyle/>
          <a:p>
            <a:r>
              <a:rPr lang="en-US" b="1" dirty="0">
                <a:solidFill>
                  <a:schemeClr val="tx2"/>
                </a:solidFill>
              </a:rPr>
              <a:t>Inflation Reduction Act</a:t>
            </a:r>
          </a:p>
          <a:p>
            <a:r>
              <a:rPr lang="en-US" b="1" dirty="0">
                <a:solidFill>
                  <a:schemeClr val="tx2"/>
                </a:solidFill>
              </a:rPr>
              <a:t>Greenhouse Gas Regulatory Developments</a:t>
            </a:r>
          </a:p>
          <a:p>
            <a:r>
              <a:rPr lang="en-US" b="1" dirty="0">
                <a:solidFill>
                  <a:schemeClr val="tx2"/>
                </a:solidFill>
              </a:rPr>
              <a:t>Adaptation Planning</a:t>
            </a:r>
          </a:p>
        </p:txBody>
      </p:sp>
      <p:grpSp>
        <p:nvGrpSpPr>
          <p:cNvPr id="18" name="Group 17">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19" name="Freeform: Shape 18">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2751654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A2C27-061E-CF10-8DB2-1FA7C3252FA4}"/>
              </a:ext>
            </a:extLst>
          </p:cNvPr>
          <p:cNvSpPr>
            <a:spLocks noGrp="1"/>
          </p:cNvSpPr>
          <p:nvPr>
            <p:ph type="title"/>
          </p:nvPr>
        </p:nvSpPr>
        <p:spPr>
          <a:xfrm>
            <a:off x="1115992" y="0"/>
            <a:ext cx="10515600" cy="1325563"/>
          </a:xfrm>
        </p:spPr>
        <p:txBody>
          <a:bodyPr/>
          <a:lstStyle/>
          <a:p>
            <a:r>
              <a:rPr lang="en-US" b="1" dirty="0">
                <a:solidFill>
                  <a:schemeClr val="accent2"/>
                </a:solidFill>
              </a:rPr>
              <a:t>POWER SECTOR – STANDARDS</a:t>
            </a:r>
            <a:endParaRPr lang="en-US" dirty="0"/>
          </a:p>
        </p:txBody>
      </p:sp>
      <p:pic>
        <p:nvPicPr>
          <p:cNvPr id="5" name="Content Placeholder 4">
            <a:extLst>
              <a:ext uri="{FF2B5EF4-FFF2-40B4-BE49-F238E27FC236}">
                <a16:creationId xmlns:a16="http://schemas.microsoft.com/office/drawing/2014/main" id="{3D1DF28E-DF38-7917-5063-BE6F0348A67D}"/>
              </a:ext>
            </a:extLst>
          </p:cNvPr>
          <p:cNvPicPr>
            <a:picLocks noGrp="1" noChangeAspect="1"/>
          </p:cNvPicPr>
          <p:nvPr>
            <p:ph idx="1"/>
          </p:nvPr>
        </p:nvPicPr>
        <p:blipFill>
          <a:blip r:embed="rId2"/>
          <a:stretch>
            <a:fillRect/>
          </a:stretch>
        </p:blipFill>
        <p:spPr>
          <a:xfrm>
            <a:off x="1257727" y="1180618"/>
            <a:ext cx="10037420" cy="5382228"/>
          </a:xfrm>
        </p:spPr>
      </p:pic>
    </p:spTree>
    <p:extLst>
      <p:ext uri="{BB962C8B-B14F-4D97-AF65-F5344CB8AC3E}">
        <p14:creationId xmlns:p14="http://schemas.microsoft.com/office/powerpoint/2010/main" val="25819096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B9F55-D573-E9A4-8CF1-7F1D88A63731}"/>
              </a:ext>
            </a:extLst>
          </p:cNvPr>
          <p:cNvSpPr>
            <a:spLocks noGrp="1"/>
          </p:cNvSpPr>
          <p:nvPr>
            <p:ph type="title"/>
          </p:nvPr>
        </p:nvSpPr>
        <p:spPr>
          <a:xfrm>
            <a:off x="919223" y="168355"/>
            <a:ext cx="10515600" cy="1325563"/>
          </a:xfrm>
        </p:spPr>
        <p:txBody>
          <a:bodyPr/>
          <a:lstStyle/>
          <a:p>
            <a:r>
              <a:rPr lang="en-US" b="1" dirty="0">
                <a:solidFill>
                  <a:schemeClr val="accent2"/>
                </a:solidFill>
              </a:rPr>
              <a:t>POWER SECTOR – Benefits/Costs</a:t>
            </a:r>
          </a:p>
        </p:txBody>
      </p:sp>
      <p:pic>
        <p:nvPicPr>
          <p:cNvPr id="5" name="Content Placeholder 4">
            <a:extLst>
              <a:ext uri="{FF2B5EF4-FFF2-40B4-BE49-F238E27FC236}">
                <a16:creationId xmlns:a16="http://schemas.microsoft.com/office/drawing/2014/main" id="{1F52BDBB-B2AD-50F2-66A9-CC3F1EFDB2F5}"/>
              </a:ext>
            </a:extLst>
          </p:cNvPr>
          <p:cNvPicPr>
            <a:picLocks noGrp="1" noChangeAspect="1"/>
          </p:cNvPicPr>
          <p:nvPr>
            <p:ph idx="1"/>
          </p:nvPr>
        </p:nvPicPr>
        <p:blipFill>
          <a:blip r:embed="rId2"/>
          <a:stretch>
            <a:fillRect/>
          </a:stretch>
        </p:blipFill>
        <p:spPr>
          <a:xfrm>
            <a:off x="922501" y="1167590"/>
            <a:ext cx="10200770" cy="5418405"/>
          </a:xfrm>
        </p:spPr>
      </p:pic>
    </p:spTree>
    <p:extLst>
      <p:ext uri="{BB962C8B-B14F-4D97-AF65-F5344CB8AC3E}">
        <p14:creationId xmlns:p14="http://schemas.microsoft.com/office/powerpoint/2010/main" val="40637336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603C0-327E-4DF3-B6D2-9F53B0F049EE}"/>
              </a:ext>
            </a:extLst>
          </p:cNvPr>
          <p:cNvSpPr>
            <a:spLocks noGrp="1"/>
          </p:cNvSpPr>
          <p:nvPr>
            <p:ph type="title"/>
          </p:nvPr>
        </p:nvSpPr>
        <p:spPr>
          <a:xfrm>
            <a:off x="6096000" y="156238"/>
            <a:ext cx="3737268" cy="1320800"/>
          </a:xfrm>
        </p:spPr>
        <p:txBody>
          <a:bodyPr vert="horz" lIns="91440" tIns="45720" rIns="91440" bIns="45720" rtlCol="0" anchor="t">
            <a:normAutofit fontScale="90000"/>
          </a:bodyPr>
          <a:lstStyle/>
          <a:p>
            <a:pPr>
              <a:lnSpc>
                <a:spcPct val="90000"/>
              </a:lnSpc>
            </a:pPr>
            <a:r>
              <a:rPr lang="en-US" b="1" u="sng" dirty="0">
                <a:solidFill>
                  <a:schemeClr val="accent6">
                    <a:lumMod val="75000"/>
                  </a:schemeClr>
                </a:solidFill>
              </a:rPr>
              <a:t>ADAPTATION</a:t>
            </a:r>
            <a:br>
              <a:rPr lang="en-US" sz="2000" dirty="0"/>
            </a:br>
            <a:br>
              <a:rPr lang="en-US" sz="2000" dirty="0"/>
            </a:br>
            <a:r>
              <a:rPr lang="en-US" sz="2000" dirty="0"/>
              <a:t>E.O. 14008 on Tackling the Climate Crisis at Home and Abroad, Section 211 (Jan. 27, 2021)</a:t>
            </a:r>
            <a:br>
              <a:rPr lang="en-US" sz="2000" dirty="0"/>
            </a:br>
            <a:br>
              <a:rPr lang="en-US" sz="2000" dirty="0"/>
            </a:br>
            <a:endParaRPr lang="en-US" sz="2000" dirty="0"/>
          </a:p>
        </p:txBody>
      </p:sp>
      <p:sp>
        <p:nvSpPr>
          <p:cNvPr id="3" name="Content Placeholder 2">
            <a:extLst>
              <a:ext uri="{FF2B5EF4-FFF2-40B4-BE49-F238E27FC236}">
                <a16:creationId xmlns:a16="http://schemas.microsoft.com/office/drawing/2014/main" id="{9E0974D6-55E6-49F1-9509-8EB84A3A2815}"/>
              </a:ext>
            </a:extLst>
          </p:cNvPr>
          <p:cNvSpPr>
            <a:spLocks noGrp="1"/>
          </p:cNvSpPr>
          <p:nvPr>
            <p:ph sz="half" idx="1"/>
          </p:nvPr>
        </p:nvSpPr>
        <p:spPr>
          <a:xfrm>
            <a:off x="5209563" y="2160589"/>
            <a:ext cx="4064439" cy="3880773"/>
          </a:xfrm>
        </p:spPr>
        <p:txBody>
          <a:bodyPr vert="horz" lIns="91440" tIns="45720" rIns="91440" bIns="45720" rtlCol="0">
            <a:normAutofit lnSpcReduction="10000"/>
          </a:bodyPr>
          <a:lstStyle/>
          <a:p>
            <a:pPr marL="0" indent="0"/>
            <a:r>
              <a:rPr lang="en-US" dirty="0"/>
              <a:t>“The head of each agency shall submit a draft action plan… within 120 days of the date of this order that describes steps the agency can take with regard to its facilities and operations to </a:t>
            </a:r>
            <a:r>
              <a:rPr lang="en-US" b="1" dirty="0"/>
              <a:t>bolster adaptation and increase resilience to the impacts of climate change</a:t>
            </a:r>
            <a:r>
              <a:rPr lang="en-US" dirty="0"/>
              <a:t>.”</a:t>
            </a:r>
          </a:p>
        </p:txBody>
      </p:sp>
      <p:pic>
        <p:nvPicPr>
          <p:cNvPr id="6" name="Content Placeholder 5" descr="A person sitting at a desk writing on a book&#10;&#10;Description automatically generated with medium confidence">
            <a:extLst>
              <a:ext uri="{FF2B5EF4-FFF2-40B4-BE49-F238E27FC236}">
                <a16:creationId xmlns:a16="http://schemas.microsoft.com/office/drawing/2014/main" id="{C3331444-D5CF-4001-8FE1-54C3A02EAA96}"/>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25625" r="30125"/>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Tree>
    <p:extLst>
      <p:ext uri="{BB962C8B-B14F-4D97-AF65-F5344CB8AC3E}">
        <p14:creationId xmlns:p14="http://schemas.microsoft.com/office/powerpoint/2010/main" val="24703979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collage of a person&#10;&#10;Description automatically generated with low confidence">
            <a:extLst>
              <a:ext uri="{FF2B5EF4-FFF2-40B4-BE49-F238E27FC236}">
                <a16:creationId xmlns:a16="http://schemas.microsoft.com/office/drawing/2014/main" id="{491F99CB-284C-4489-B12B-FA76760DFBBF}"/>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76174" y="1168399"/>
            <a:ext cx="3618928" cy="4610101"/>
          </a:xfrm>
          <a:prstGeom prst="rect">
            <a:avLst/>
          </a:prstGeom>
        </p:spPr>
      </p:pic>
      <p:graphicFrame>
        <p:nvGraphicFramePr>
          <p:cNvPr id="3" name="Content Placeholder 2">
            <a:extLst>
              <a:ext uri="{FF2B5EF4-FFF2-40B4-BE49-F238E27FC236}">
                <a16:creationId xmlns:a16="http://schemas.microsoft.com/office/drawing/2014/main" id="{4C4CA66F-5FC1-40A6-879F-97B813BD66F9}"/>
              </a:ext>
            </a:extLst>
          </p:cNvPr>
          <p:cNvGraphicFramePr>
            <a:graphicFrameLocks noGrp="1"/>
          </p:cNvGraphicFramePr>
          <p:nvPr>
            <p:ph sz="half" idx="2"/>
          </p:nvPr>
        </p:nvGraphicFramePr>
        <p:xfrm>
          <a:off x="6855386" y="252664"/>
          <a:ext cx="5117099" cy="63526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224488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105DA-B786-4041-A9CD-0EBCFCF338FE}"/>
              </a:ext>
            </a:extLst>
          </p:cNvPr>
          <p:cNvSpPr>
            <a:spLocks noGrp="1"/>
          </p:cNvSpPr>
          <p:nvPr>
            <p:ph type="title"/>
          </p:nvPr>
        </p:nvSpPr>
        <p:spPr/>
        <p:txBody>
          <a:bodyPr/>
          <a:lstStyle/>
          <a:p>
            <a:endParaRPr lang="en-US" dirty="0"/>
          </a:p>
        </p:txBody>
      </p:sp>
      <p:pic>
        <p:nvPicPr>
          <p:cNvPr id="6" name="Content Placeholder 5">
            <a:extLst>
              <a:ext uri="{FF2B5EF4-FFF2-40B4-BE49-F238E27FC236}">
                <a16:creationId xmlns:a16="http://schemas.microsoft.com/office/drawing/2014/main" id="{095BFE0C-0964-46CA-8BE8-8CE871BFCF83}"/>
              </a:ext>
            </a:extLst>
          </p:cNvPr>
          <p:cNvPicPr>
            <a:picLocks noGrp="1" noChangeAspect="1"/>
          </p:cNvPicPr>
          <p:nvPr>
            <p:ph sz="half" idx="1"/>
          </p:nvPr>
        </p:nvPicPr>
        <p:blipFill>
          <a:blip r:embed="rId3"/>
          <a:stretch>
            <a:fillRect/>
          </a:stretch>
        </p:blipFill>
        <p:spPr>
          <a:xfrm>
            <a:off x="573437" y="49865"/>
            <a:ext cx="5672984" cy="7070408"/>
          </a:xfrm>
        </p:spPr>
      </p:pic>
      <p:graphicFrame>
        <p:nvGraphicFramePr>
          <p:cNvPr id="7" name="Content Placeholder 6">
            <a:extLst>
              <a:ext uri="{FF2B5EF4-FFF2-40B4-BE49-F238E27FC236}">
                <a16:creationId xmlns:a16="http://schemas.microsoft.com/office/drawing/2014/main" id="{7805081D-EB82-4F5F-A4BD-04A28C806267}"/>
              </a:ext>
            </a:extLst>
          </p:cNvPr>
          <p:cNvGraphicFramePr>
            <a:graphicFrameLocks noGrp="1"/>
          </p:cNvGraphicFramePr>
          <p:nvPr>
            <p:ph sz="half" idx="2"/>
          </p:nvPr>
        </p:nvGraphicFramePr>
        <p:xfrm>
          <a:off x="6706589" y="1793173"/>
          <a:ext cx="4468091" cy="29349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446059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E0530-EE56-474E-957D-72FCB0970844}"/>
              </a:ext>
            </a:extLst>
          </p:cNvPr>
          <p:cNvSpPr>
            <a:spLocks noGrp="1"/>
          </p:cNvSpPr>
          <p:nvPr>
            <p:ph type="title"/>
          </p:nvPr>
        </p:nvSpPr>
        <p:spPr>
          <a:xfrm>
            <a:off x="686834" y="1153572"/>
            <a:ext cx="3200400" cy="4461163"/>
          </a:xfrm>
          <a:solidFill>
            <a:schemeClr val="accent2"/>
          </a:solidFill>
        </p:spPr>
        <p:txBody>
          <a:bodyPr>
            <a:normAutofit/>
          </a:bodyPr>
          <a:lstStyle/>
          <a:p>
            <a:r>
              <a:rPr lang="en-US" dirty="0">
                <a:solidFill>
                  <a:srgbClr val="FFFFFF"/>
                </a:solidFill>
                <a:cs typeface="Calibri"/>
              </a:rPr>
              <a:t>Adaptation Plan – Overview</a:t>
            </a:r>
            <a:endParaRPr lang="en-US" i="1" dirty="0">
              <a:solidFill>
                <a:srgbClr val="FFFFFF"/>
              </a:solidFill>
              <a:cs typeface="Calibri"/>
            </a:endParaRPr>
          </a:p>
        </p:txBody>
      </p:sp>
      <p:graphicFrame>
        <p:nvGraphicFramePr>
          <p:cNvPr id="4" name="Content Placeholder 3">
            <a:extLst>
              <a:ext uri="{FF2B5EF4-FFF2-40B4-BE49-F238E27FC236}">
                <a16:creationId xmlns:a16="http://schemas.microsoft.com/office/drawing/2014/main" id="{7DD4EE22-A378-7A0C-8FC3-014CBFB4F780}"/>
              </a:ext>
            </a:extLst>
          </p:cNvPr>
          <p:cNvGraphicFramePr>
            <a:graphicFrameLocks noGrp="1"/>
          </p:cNvGraphicFramePr>
          <p:nvPr>
            <p:ph idx="1"/>
            <p:extLst>
              <p:ext uri="{D42A27DB-BD31-4B8C-83A1-F6EECF244321}">
                <p14:modId xmlns:p14="http://schemas.microsoft.com/office/powerpoint/2010/main" val="4193874469"/>
              </p:ext>
            </p:extLst>
          </p:nvPr>
        </p:nvGraphicFramePr>
        <p:xfrm>
          <a:off x="4447308" y="433954"/>
          <a:ext cx="7186527" cy="57430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895584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FD58B-F65C-4F40-8C92-B75BD23C8546}"/>
              </a:ext>
            </a:extLst>
          </p:cNvPr>
          <p:cNvSpPr>
            <a:spLocks noGrp="1"/>
          </p:cNvSpPr>
          <p:nvPr>
            <p:ph type="title"/>
          </p:nvPr>
        </p:nvSpPr>
        <p:spPr>
          <a:xfrm>
            <a:off x="686834" y="1153572"/>
            <a:ext cx="3200400" cy="4461163"/>
          </a:xfrm>
          <a:solidFill>
            <a:schemeClr val="accent2"/>
          </a:solidFill>
        </p:spPr>
        <p:txBody>
          <a:bodyPr>
            <a:normAutofit/>
          </a:bodyPr>
          <a:lstStyle/>
          <a:p>
            <a:r>
              <a:rPr lang="en-US" dirty="0">
                <a:solidFill>
                  <a:srgbClr val="FFFFFF"/>
                </a:solidFill>
              </a:rPr>
              <a:t>What’s New In The Vulnerability Assessment?</a:t>
            </a:r>
          </a:p>
        </p:txBody>
      </p:sp>
      <p:sp>
        <p:nvSpPr>
          <p:cNvPr id="7" name="Content Placeholder 6">
            <a:extLst>
              <a:ext uri="{FF2B5EF4-FFF2-40B4-BE49-F238E27FC236}">
                <a16:creationId xmlns:a16="http://schemas.microsoft.com/office/drawing/2014/main" id="{5B34877E-D1F6-49B0-A673-698C734AEE4E}"/>
              </a:ext>
            </a:extLst>
          </p:cNvPr>
          <p:cNvSpPr>
            <a:spLocks noGrp="1"/>
          </p:cNvSpPr>
          <p:nvPr>
            <p:ph idx="1"/>
          </p:nvPr>
        </p:nvSpPr>
        <p:spPr>
          <a:xfrm>
            <a:off x="4447308" y="591344"/>
            <a:ext cx="6906491" cy="5585619"/>
          </a:xfrm>
        </p:spPr>
        <p:txBody>
          <a:bodyPr anchor="ctr">
            <a:normAutofit/>
          </a:bodyPr>
          <a:lstStyle/>
          <a:p>
            <a:r>
              <a:rPr lang="en-US" dirty="0"/>
              <a:t>Updated science from 2014</a:t>
            </a:r>
          </a:p>
          <a:p>
            <a:r>
              <a:rPr lang="en-US" dirty="0"/>
              <a:t>Increased emphasis on </a:t>
            </a:r>
            <a:r>
              <a:rPr lang="en-US" b="1" dirty="0">
                <a:solidFill>
                  <a:schemeClr val="accent1"/>
                </a:solidFill>
              </a:rPr>
              <a:t>vulnerable populations</a:t>
            </a:r>
          </a:p>
          <a:p>
            <a:r>
              <a:rPr lang="en-US" dirty="0"/>
              <a:t>New subsection specific to </a:t>
            </a:r>
            <a:r>
              <a:rPr lang="en-US" b="1" dirty="0">
                <a:solidFill>
                  <a:schemeClr val="accent1"/>
                </a:solidFill>
              </a:rPr>
              <a:t>Puerto Rico and the USVI</a:t>
            </a:r>
            <a:r>
              <a:rPr lang="en-US" dirty="0"/>
              <a:t>, including impacts of Hurricanes Maria and Irma</a:t>
            </a:r>
          </a:p>
          <a:p>
            <a:r>
              <a:rPr lang="en-US" dirty="0"/>
              <a:t>Updated observations from </a:t>
            </a:r>
            <a:r>
              <a:rPr lang="en-US" b="1" dirty="0">
                <a:solidFill>
                  <a:schemeClr val="accent1"/>
                </a:solidFill>
              </a:rPr>
              <a:t>Indian Nation </a:t>
            </a:r>
            <a:r>
              <a:rPr lang="en-US" dirty="0"/>
              <a:t>partners</a:t>
            </a:r>
          </a:p>
          <a:p>
            <a:r>
              <a:rPr lang="en-US" dirty="0"/>
              <a:t>New subsection on </a:t>
            </a:r>
            <a:r>
              <a:rPr lang="en-US" b="1" dirty="0">
                <a:solidFill>
                  <a:schemeClr val="accent1"/>
                </a:solidFill>
              </a:rPr>
              <a:t>Trauma/Mental health</a:t>
            </a:r>
          </a:p>
          <a:p>
            <a:r>
              <a:rPr lang="en-US" dirty="0"/>
              <a:t>New subsection on </a:t>
            </a:r>
            <a:r>
              <a:rPr lang="en-US" b="1" dirty="0">
                <a:solidFill>
                  <a:schemeClr val="accent1"/>
                </a:solidFill>
              </a:rPr>
              <a:t>conflict</a:t>
            </a:r>
          </a:p>
          <a:p>
            <a:endParaRPr lang="en-US" dirty="0"/>
          </a:p>
          <a:p>
            <a:endParaRPr lang="en-US" dirty="0"/>
          </a:p>
          <a:p>
            <a:endParaRPr lang="en-US" dirty="0"/>
          </a:p>
        </p:txBody>
      </p:sp>
    </p:spTree>
    <p:extLst>
      <p:ext uri="{BB962C8B-B14F-4D97-AF65-F5344CB8AC3E}">
        <p14:creationId xmlns:p14="http://schemas.microsoft.com/office/powerpoint/2010/main" val="1839878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BFC99-3090-4ACE-A028-5D10CA005DCC}"/>
              </a:ext>
            </a:extLst>
          </p:cNvPr>
          <p:cNvSpPr>
            <a:spLocks noGrp="1"/>
          </p:cNvSpPr>
          <p:nvPr>
            <p:ph type="title"/>
          </p:nvPr>
        </p:nvSpPr>
        <p:spPr>
          <a:xfrm>
            <a:off x="838200" y="557188"/>
            <a:ext cx="10515600" cy="1133499"/>
          </a:xfrm>
        </p:spPr>
        <p:txBody>
          <a:bodyPr>
            <a:normAutofit/>
          </a:bodyPr>
          <a:lstStyle/>
          <a:p>
            <a:r>
              <a:rPr lang="en-US" sz="5200" dirty="0"/>
              <a:t>Priority Actions: 6 THEMES</a:t>
            </a:r>
          </a:p>
        </p:txBody>
      </p:sp>
      <p:graphicFrame>
        <p:nvGraphicFramePr>
          <p:cNvPr id="26" name="Content Placeholder 2">
            <a:extLst>
              <a:ext uri="{FF2B5EF4-FFF2-40B4-BE49-F238E27FC236}">
                <a16:creationId xmlns:a16="http://schemas.microsoft.com/office/drawing/2014/main" id="{B5F54985-4B02-EB97-7462-1C2508B07F16}"/>
              </a:ext>
            </a:extLst>
          </p:cNvPr>
          <p:cNvGraphicFramePr>
            <a:graphicFrameLocks noGrp="1"/>
          </p:cNvGraphicFramePr>
          <p:nvPr>
            <p:ph idx="1"/>
            <p:extLst>
              <p:ext uri="{D42A27DB-BD31-4B8C-83A1-F6EECF244321}">
                <p14:modId xmlns:p14="http://schemas.microsoft.com/office/powerpoint/2010/main" val="3913600274"/>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tar: 5 Points 2">
            <a:extLst>
              <a:ext uri="{FF2B5EF4-FFF2-40B4-BE49-F238E27FC236}">
                <a16:creationId xmlns:a16="http://schemas.microsoft.com/office/drawing/2014/main" id="{43804648-A2D4-F788-B641-B33EE048C20A}"/>
              </a:ext>
            </a:extLst>
          </p:cNvPr>
          <p:cNvSpPr/>
          <p:nvPr/>
        </p:nvSpPr>
        <p:spPr>
          <a:xfrm>
            <a:off x="7089420" y="4166886"/>
            <a:ext cx="665620" cy="59077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4095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EF28A799-8632-4A8F-AD8B-96AE14385955}"/>
              </a:ext>
            </a:extLst>
          </p:cNvPr>
          <p:cNvSpPr>
            <a:spLocks noGrp="1"/>
          </p:cNvSpPr>
          <p:nvPr>
            <p:ph type="ctrTitle"/>
          </p:nvPr>
        </p:nvSpPr>
        <p:spPr>
          <a:xfrm>
            <a:off x="3215729" y="1764407"/>
            <a:ext cx="5760846" cy="2310312"/>
          </a:xfrm>
        </p:spPr>
        <p:txBody>
          <a:bodyPr>
            <a:normAutofit/>
          </a:bodyPr>
          <a:lstStyle/>
          <a:p>
            <a:r>
              <a:rPr lang="en-US" sz="5200">
                <a:solidFill>
                  <a:schemeClr val="tx2"/>
                </a:solidFill>
              </a:rPr>
              <a:t>THANK YOU!</a:t>
            </a:r>
          </a:p>
        </p:txBody>
      </p:sp>
      <p:sp>
        <p:nvSpPr>
          <p:cNvPr id="3" name="Subtitle 2">
            <a:extLst>
              <a:ext uri="{FF2B5EF4-FFF2-40B4-BE49-F238E27FC236}">
                <a16:creationId xmlns:a16="http://schemas.microsoft.com/office/drawing/2014/main" id="{D01AEA25-0A85-471E-ADF8-1F61578915CD}"/>
              </a:ext>
            </a:extLst>
          </p:cNvPr>
          <p:cNvSpPr>
            <a:spLocks noGrp="1"/>
          </p:cNvSpPr>
          <p:nvPr>
            <p:ph type="subTitle" idx="1"/>
          </p:nvPr>
        </p:nvSpPr>
        <p:spPr>
          <a:xfrm>
            <a:off x="3215729" y="4165152"/>
            <a:ext cx="5760846" cy="682079"/>
          </a:xfrm>
        </p:spPr>
        <p:txBody>
          <a:bodyPr>
            <a:normAutofit fontScale="85000" lnSpcReduction="20000"/>
          </a:bodyPr>
          <a:lstStyle/>
          <a:p>
            <a:r>
              <a:rPr lang="en-US" dirty="0">
                <a:solidFill>
                  <a:schemeClr val="tx2"/>
                </a:solidFill>
              </a:rPr>
              <a:t>Joe Siegel</a:t>
            </a:r>
          </a:p>
          <a:p>
            <a:r>
              <a:rPr lang="en-US" dirty="0">
                <a:solidFill>
                  <a:schemeClr val="tx2"/>
                </a:solidFill>
              </a:rPr>
              <a:t>Siegel.joseph@epa.gov</a:t>
            </a:r>
          </a:p>
        </p:txBody>
      </p:sp>
    </p:spTree>
    <p:extLst>
      <p:ext uri="{BB962C8B-B14F-4D97-AF65-F5344CB8AC3E}">
        <p14:creationId xmlns:p14="http://schemas.microsoft.com/office/powerpoint/2010/main" val="3097415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C5971361-EA61-4B08-B1FD-988303D33CF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6" name="Object 5" hidden="1">
                        <a:extLst>
                          <a:ext uri="{FF2B5EF4-FFF2-40B4-BE49-F238E27FC236}">
                            <a16:creationId xmlns:a16="http://schemas.microsoft.com/office/drawing/2014/main" id="{C5971361-EA61-4B08-B1FD-988303D33CF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12B178B4-CDED-454C-BED2-2E2B10ADA703}"/>
              </a:ext>
            </a:extLst>
          </p:cNvPr>
          <p:cNvSpPr>
            <a:spLocks noGrp="1"/>
          </p:cNvSpPr>
          <p:nvPr>
            <p:ph type="ctrTitle"/>
          </p:nvPr>
        </p:nvSpPr>
        <p:spPr/>
        <p:txBody>
          <a:bodyPr vert="horz"/>
          <a:lstStyle/>
          <a:p>
            <a:r>
              <a:rPr lang="en-US"/>
              <a:t>IRA Overview</a:t>
            </a:r>
          </a:p>
        </p:txBody>
      </p:sp>
      <p:sp>
        <p:nvSpPr>
          <p:cNvPr id="7" name="Text Placeholder 6">
            <a:extLst>
              <a:ext uri="{FF2B5EF4-FFF2-40B4-BE49-F238E27FC236}">
                <a16:creationId xmlns:a16="http://schemas.microsoft.com/office/drawing/2014/main" id="{54E9E228-B02C-3941-B458-23CB2D67B476}"/>
              </a:ext>
            </a:extLst>
          </p:cNvPr>
          <p:cNvSpPr>
            <a:spLocks noGrp="1"/>
          </p:cNvSpPr>
          <p:nvPr>
            <p:ph type="body" sz="quarter" idx="14"/>
          </p:nvPr>
        </p:nvSpPr>
        <p:spPr>
          <a:xfrm>
            <a:off x="1627322" y="1353529"/>
            <a:ext cx="9860383" cy="5011288"/>
          </a:xfrm>
        </p:spPr>
        <p:txBody>
          <a:bodyPr>
            <a:noAutofit/>
          </a:bodyPr>
          <a:lstStyle/>
          <a:p>
            <a:pPr marL="285750" indent="-285750">
              <a:spcBef>
                <a:spcPts val="200"/>
              </a:spcBef>
              <a:spcAft>
                <a:spcPts val="600"/>
              </a:spcAft>
              <a:buFont typeface="Arial" panose="020B0604020202020204" pitchFamily="34" charset="0"/>
              <a:buChar char="•"/>
            </a:pPr>
            <a:r>
              <a:rPr lang="en-US" sz="2500" b="1"/>
              <a:t>The Inflation Reduction Act (IRA) makes historic investments in climate action </a:t>
            </a:r>
            <a:r>
              <a:rPr lang="en-US" sz="2500"/>
              <a:t>that are expected to reduce U.S. emissions ~40% by 2030 while supporting disadvantaged communities and the clean energy industrial base. </a:t>
            </a:r>
          </a:p>
          <a:p>
            <a:pPr marL="285750" indent="-285750">
              <a:spcBef>
                <a:spcPts val="200"/>
              </a:spcBef>
              <a:spcAft>
                <a:spcPts val="600"/>
              </a:spcAft>
              <a:buFont typeface="Arial" panose="020B0604020202020204" pitchFamily="34" charset="0"/>
              <a:buChar char="•"/>
            </a:pPr>
            <a:r>
              <a:rPr lang="en-US" sz="2500" b="1"/>
              <a:t>IRA investments will drive significant emissions reductions </a:t>
            </a:r>
            <a:r>
              <a:rPr lang="en-US" sz="2500"/>
              <a:t>over the next decade while also laying the groundwork for long-term decarbonization of hard-to-abate sectors. </a:t>
            </a:r>
          </a:p>
          <a:p>
            <a:pPr marL="285750" indent="-285750">
              <a:spcBef>
                <a:spcPts val="200"/>
              </a:spcBef>
              <a:spcAft>
                <a:spcPts val="600"/>
              </a:spcAft>
              <a:buFont typeface="Arial" panose="020B0604020202020204" pitchFamily="34" charset="0"/>
              <a:buChar char="•"/>
            </a:pPr>
            <a:r>
              <a:rPr lang="en-US" sz="2500" b="1"/>
              <a:t>EPA will play a major role in delivering these programs. </a:t>
            </a:r>
            <a:r>
              <a:rPr lang="en-US" sz="2500"/>
              <a:t>The Agency received $41.5 billion in appropriated funds and expects to receive an additional $11.7 billion in future revenue from reinstating the Superfund Tax on oil and gas production. Funds from methane waste emissions charges will go to the general Treasury.</a:t>
            </a:r>
          </a:p>
        </p:txBody>
      </p:sp>
      <p:sp>
        <p:nvSpPr>
          <p:cNvPr id="2" name="Slide Number Placeholder 1">
            <a:extLst>
              <a:ext uri="{FF2B5EF4-FFF2-40B4-BE49-F238E27FC236}">
                <a16:creationId xmlns:a16="http://schemas.microsoft.com/office/drawing/2014/main" id="{6326F027-1613-4A40-A09C-D462960FAEBF}"/>
              </a:ext>
            </a:extLst>
          </p:cNvPr>
          <p:cNvSpPr>
            <a:spLocks noGrp="1"/>
          </p:cNvSpPr>
          <p:nvPr>
            <p:ph type="sldNum" sz="quarter" idx="12"/>
          </p:nvPr>
        </p:nvSpPr>
        <p:spPr/>
        <p:txBody>
          <a:bodyPr/>
          <a:lstStyle/>
          <a:p>
            <a:fld id="{31FEFF75-79D2-EE46-877B-299D1510E681}" type="slidenum">
              <a:rPr lang="en-US" smtClean="0"/>
              <a:t>3</a:t>
            </a:fld>
            <a:endParaRPr lang="en-US"/>
          </a:p>
        </p:txBody>
      </p:sp>
    </p:spTree>
    <p:extLst>
      <p:ext uri="{BB962C8B-B14F-4D97-AF65-F5344CB8AC3E}">
        <p14:creationId xmlns:p14="http://schemas.microsoft.com/office/powerpoint/2010/main" val="3900636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279D0CA-8277-4E95-9047-86308D1D1FC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347" imgH="348" progId="TCLayout.ActiveDocument.1">
                  <p:embed/>
                </p:oleObj>
              </mc:Choice>
              <mc:Fallback>
                <p:oleObj name="think-cell Slide" r:id="rId9" imgW="347" imgH="348" progId="TCLayout.ActiveDocument.1">
                  <p:embed/>
                  <p:pic>
                    <p:nvPicPr>
                      <p:cNvPr id="7" name="Object 6" hidden="1">
                        <a:extLst>
                          <a:ext uri="{FF2B5EF4-FFF2-40B4-BE49-F238E27FC236}">
                            <a16:creationId xmlns:a16="http://schemas.microsoft.com/office/drawing/2014/main" id="{5279D0CA-8277-4E95-9047-86308D1D1FC4}"/>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D532D9C6-286C-4044-98A7-EDB8E9EF2624}"/>
              </a:ext>
            </a:extLst>
          </p:cNvPr>
          <p:cNvSpPr>
            <a:spLocks noGrp="1"/>
          </p:cNvSpPr>
          <p:nvPr>
            <p:ph type="sldNum" sz="quarter" idx="12"/>
          </p:nvPr>
        </p:nvSpPr>
        <p:spPr/>
        <p:txBody>
          <a:bodyPr/>
          <a:lstStyle/>
          <a:p>
            <a:fld id="{31FEFF75-79D2-EE46-877B-299D1510E681}" type="slidenum">
              <a:rPr lang="en-US" smtClean="0"/>
              <a:t>4</a:t>
            </a:fld>
            <a:endParaRPr lang="en-US"/>
          </a:p>
        </p:txBody>
      </p:sp>
      <p:sp>
        <p:nvSpPr>
          <p:cNvPr id="4" name="Title 3">
            <a:extLst>
              <a:ext uri="{FF2B5EF4-FFF2-40B4-BE49-F238E27FC236}">
                <a16:creationId xmlns:a16="http://schemas.microsoft.com/office/drawing/2014/main" id="{D0325F7C-2E49-4971-B363-BE03BC81CC8A}"/>
              </a:ext>
            </a:extLst>
          </p:cNvPr>
          <p:cNvSpPr>
            <a:spLocks noGrp="1"/>
          </p:cNvSpPr>
          <p:nvPr>
            <p:ph type="ctrTitle"/>
          </p:nvPr>
        </p:nvSpPr>
        <p:spPr/>
        <p:txBody>
          <a:bodyPr vert="horz"/>
          <a:lstStyle/>
          <a:p>
            <a:r>
              <a:rPr lang="en-US" sz="3600"/>
              <a:t>Breakdown of Climate &amp; Energy Funding</a:t>
            </a:r>
          </a:p>
        </p:txBody>
      </p:sp>
      <p:cxnSp>
        <p:nvCxnSpPr>
          <p:cNvPr id="217" name="Straight Connector 216">
            <a:extLst>
              <a:ext uri="{FF2B5EF4-FFF2-40B4-BE49-F238E27FC236}">
                <a16:creationId xmlns:a16="http://schemas.microsoft.com/office/drawing/2014/main" id="{829DE107-E986-460B-8AC1-C848E4AD23CD}"/>
              </a:ext>
            </a:extLst>
          </p:cNvPr>
          <p:cNvCxnSpPr/>
          <p:nvPr/>
        </p:nvCxnSpPr>
        <p:spPr>
          <a:xfrm>
            <a:off x="392623" y="2849563"/>
            <a:ext cx="11369068"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A7B30FFA-6EFE-4AA4-827A-F19D995C9E1E}"/>
              </a:ext>
            </a:extLst>
          </p:cNvPr>
          <p:cNvCxnSpPr/>
          <p:nvPr/>
        </p:nvCxnSpPr>
        <p:spPr>
          <a:xfrm>
            <a:off x="392623" y="3606800"/>
            <a:ext cx="11369068"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2DBB6138-AD42-4730-907F-8989C4F28E92}"/>
              </a:ext>
            </a:extLst>
          </p:cNvPr>
          <p:cNvCxnSpPr>
            <a:cxnSpLocks/>
          </p:cNvCxnSpPr>
          <p:nvPr/>
        </p:nvCxnSpPr>
        <p:spPr>
          <a:xfrm>
            <a:off x="392623" y="4373563"/>
            <a:ext cx="4185724"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D5D7E821-859F-4D33-AA74-3D87B81E2549}"/>
              </a:ext>
            </a:extLst>
          </p:cNvPr>
          <p:cNvCxnSpPr/>
          <p:nvPr/>
        </p:nvCxnSpPr>
        <p:spPr>
          <a:xfrm>
            <a:off x="392623" y="5140325"/>
            <a:ext cx="4185724"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B6AD6EE7-2640-4D1A-862C-EC0AA5EEFD55}"/>
              </a:ext>
            </a:extLst>
          </p:cNvPr>
          <p:cNvCxnSpPr/>
          <p:nvPr/>
        </p:nvCxnSpPr>
        <p:spPr>
          <a:xfrm>
            <a:off x="361320" y="6005513"/>
            <a:ext cx="4185724"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26" name="Text Placeholder 4">
            <a:extLst>
              <a:ext uri="{FF2B5EF4-FFF2-40B4-BE49-F238E27FC236}">
                <a16:creationId xmlns:a16="http://schemas.microsoft.com/office/drawing/2014/main" id="{39803038-998A-4861-BFED-4C9EAEABC27B}"/>
              </a:ext>
            </a:extLst>
          </p:cNvPr>
          <p:cNvSpPr txBox="1">
            <a:spLocks/>
          </p:cNvSpPr>
          <p:nvPr/>
        </p:nvSpPr>
        <p:spPr>
          <a:xfrm>
            <a:off x="388147" y="1589804"/>
            <a:ext cx="6531399" cy="31008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a:t>Total Climate and Energy Funding</a:t>
            </a:r>
            <a:r>
              <a:rPr lang="en-US" sz="1600"/>
              <a:t> ($, billions)</a:t>
            </a:r>
          </a:p>
        </p:txBody>
      </p:sp>
      <p:sp>
        <p:nvSpPr>
          <p:cNvPr id="227" name="Text Placeholder 4">
            <a:extLst>
              <a:ext uri="{FF2B5EF4-FFF2-40B4-BE49-F238E27FC236}">
                <a16:creationId xmlns:a16="http://schemas.microsoft.com/office/drawing/2014/main" id="{5C06ED8A-F190-41AE-B295-EE42960647F0}"/>
              </a:ext>
            </a:extLst>
          </p:cNvPr>
          <p:cNvSpPr txBox="1">
            <a:spLocks/>
          </p:cNvSpPr>
          <p:nvPr/>
        </p:nvSpPr>
        <p:spPr>
          <a:xfrm>
            <a:off x="388147" y="6339888"/>
            <a:ext cx="4737767" cy="24001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
              </a:spcBef>
              <a:buNone/>
            </a:pPr>
            <a:r>
              <a:rPr lang="en-US" sz="1000"/>
              <a:t>1. Preliminary Joint Committee on Taxation analysis. Further CBO projections pending.</a:t>
            </a:r>
          </a:p>
          <a:p>
            <a:pPr marL="0" indent="0">
              <a:spcBef>
                <a:spcPts val="300"/>
              </a:spcBef>
              <a:buNone/>
            </a:pPr>
            <a:r>
              <a:rPr lang="en-US" sz="1000"/>
              <a:t>Source: Senate Democrats, Joint Committee on Taxation, CBO</a:t>
            </a:r>
          </a:p>
        </p:txBody>
      </p:sp>
      <p:sp>
        <p:nvSpPr>
          <p:cNvPr id="229" name="TextBox 228">
            <a:extLst>
              <a:ext uri="{FF2B5EF4-FFF2-40B4-BE49-F238E27FC236}">
                <a16:creationId xmlns:a16="http://schemas.microsoft.com/office/drawing/2014/main" id="{962D6E70-4E61-45D2-B760-E3AED125B973}"/>
              </a:ext>
            </a:extLst>
          </p:cNvPr>
          <p:cNvSpPr txBox="1"/>
          <p:nvPr/>
        </p:nvSpPr>
        <p:spPr>
          <a:xfrm>
            <a:off x="5125914" y="2194830"/>
            <a:ext cx="6635777" cy="584775"/>
          </a:xfrm>
          <a:prstGeom prst="rect">
            <a:avLst/>
          </a:prstGeom>
          <a:noFill/>
        </p:spPr>
        <p:txBody>
          <a:bodyPr wrap="square" rtlCol="0">
            <a:spAutoFit/>
          </a:bodyPr>
          <a:lstStyle/>
          <a:p>
            <a:pPr>
              <a:spcAft>
                <a:spcPts val="600"/>
              </a:spcAft>
            </a:pPr>
            <a:r>
              <a:rPr lang="en-US" sz="1600"/>
              <a:t>Significant support for the electricity sector (e.g., Production &amp; Investment Tax Credits), manufacturing, energy efficiency, electric vehicles, low carbon fuels.</a:t>
            </a:r>
            <a:r>
              <a:rPr lang="en-US" sz="1600" baseline="30000"/>
              <a:t>1</a:t>
            </a:r>
            <a:r>
              <a:rPr lang="en-US" sz="1600"/>
              <a:t> </a:t>
            </a:r>
          </a:p>
        </p:txBody>
      </p:sp>
      <p:sp>
        <p:nvSpPr>
          <p:cNvPr id="230" name="TextBox 229">
            <a:extLst>
              <a:ext uri="{FF2B5EF4-FFF2-40B4-BE49-F238E27FC236}">
                <a16:creationId xmlns:a16="http://schemas.microsoft.com/office/drawing/2014/main" id="{43CAB1E7-939F-46BB-9FF5-8310C4E70A15}"/>
              </a:ext>
            </a:extLst>
          </p:cNvPr>
          <p:cNvSpPr txBox="1"/>
          <p:nvPr/>
        </p:nvSpPr>
        <p:spPr>
          <a:xfrm>
            <a:off x="5125914" y="2906712"/>
            <a:ext cx="6635777" cy="584200"/>
          </a:xfrm>
          <a:prstGeom prst="rect">
            <a:avLst/>
          </a:prstGeom>
          <a:noFill/>
        </p:spPr>
        <p:txBody>
          <a:bodyPr wrap="square" rtlCol="0">
            <a:spAutoFit/>
          </a:bodyPr>
          <a:lstStyle/>
          <a:p>
            <a:pPr>
              <a:spcAft>
                <a:spcPts val="600"/>
              </a:spcAft>
            </a:pPr>
            <a:r>
              <a:rPr lang="en-US" sz="1600"/>
              <a:t>Includes $41.5 billion in appropriated spending and $11.7 billion in new Superfund tax revenue. </a:t>
            </a:r>
          </a:p>
        </p:txBody>
      </p:sp>
      <p:sp>
        <p:nvSpPr>
          <p:cNvPr id="29" name="TextBox 28">
            <a:extLst>
              <a:ext uri="{FF2B5EF4-FFF2-40B4-BE49-F238E27FC236}">
                <a16:creationId xmlns:a16="http://schemas.microsoft.com/office/drawing/2014/main" id="{F4B62318-228F-410A-89E2-329508676132}"/>
              </a:ext>
            </a:extLst>
          </p:cNvPr>
          <p:cNvSpPr txBox="1"/>
          <p:nvPr/>
        </p:nvSpPr>
        <p:spPr>
          <a:xfrm>
            <a:off x="5125914" y="3597275"/>
            <a:ext cx="6635777" cy="2846933"/>
          </a:xfrm>
          <a:prstGeom prst="rect">
            <a:avLst/>
          </a:prstGeom>
          <a:noFill/>
        </p:spPr>
        <p:txBody>
          <a:bodyPr wrap="square" rtlCol="0">
            <a:spAutoFit/>
          </a:bodyPr>
          <a:lstStyle/>
          <a:p>
            <a:pPr>
              <a:spcAft>
                <a:spcPts val="600"/>
              </a:spcAft>
            </a:pPr>
            <a:r>
              <a:rPr lang="en-US" sz="1600"/>
              <a:t>At least 15 other agencies received appropriated funding in the legislation. USDA and DOE were the other two major recipients. </a:t>
            </a:r>
          </a:p>
          <a:p>
            <a:pPr>
              <a:spcAft>
                <a:spcPts val="600"/>
              </a:spcAft>
            </a:pPr>
            <a:r>
              <a:rPr lang="en-US" sz="1600"/>
              <a:t>Other agencies that received over $1B in appropriations include: </a:t>
            </a:r>
          </a:p>
          <a:p>
            <a:pPr marL="285750" indent="-285750">
              <a:spcAft>
                <a:spcPts val="600"/>
              </a:spcAft>
              <a:buFont typeface="Arial" panose="020B0604020202020204" pitchFamily="34" charset="0"/>
              <a:buChar char="•"/>
            </a:pPr>
            <a:r>
              <a:rPr lang="en-US" sz="1600"/>
              <a:t>Department of the Interior ($6.7B)</a:t>
            </a:r>
          </a:p>
          <a:p>
            <a:pPr marL="285750" indent="-285750">
              <a:spcAft>
                <a:spcPts val="600"/>
              </a:spcAft>
              <a:buFont typeface="Arial" panose="020B0604020202020204" pitchFamily="34" charset="0"/>
              <a:buChar char="•"/>
            </a:pPr>
            <a:r>
              <a:rPr lang="en-US" sz="1600"/>
              <a:t>Department of Transportation ($5.4B)</a:t>
            </a:r>
          </a:p>
          <a:p>
            <a:pPr marL="285750" indent="-285750">
              <a:spcAft>
                <a:spcPts val="600"/>
              </a:spcAft>
              <a:buFont typeface="Arial" panose="020B0604020202020204" pitchFamily="34" charset="0"/>
              <a:buChar char="•"/>
            </a:pPr>
            <a:r>
              <a:rPr lang="en-US" sz="1600"/>
              <a:t>General Services Administrator ($3.4B)</a:t>
            </a:r>
          </a:p>
          <a:p>
            <a:pPr marL="285750" indent="-285750">
              <a:spcAft>
                <a:spcPts val="600"/>
              </a:spcAft>
              <a:buFont typeface="Arial" panose="020B0604020202020204" pitchFamily="34" charset="0"/>
              <a:buChar char="•"/>
            </a:pPr>
            <a:r>
              <a:rPr lang="en-US" sz="1600"/>
              <a:t>Department of Commerce ($3.3B)</a:t>
            </a:r>
          </a:p>
          <a:p>
            <a:pPr marL="285750" indent="-285750">
              <a:spcAft>
                <a:spcPts val="600"/>
              </a:spcAft>
              <a:buFont typeface="Arial" panose="020B0604020202020204" pitchFamily="34" charset="0"/>
              <a:buChar char="•"/>
            </a:pPr>
            <a:r>
              <a:rPr lang="en-US" sz="1600"/>
              <a:t>U.S. Postal Service ($3B) </a:t>
            </a:r>
            <a:r>
              <a:rPr lang="en-US" sz="1600">
                <a:sym typeface="Wingdings" panose="05000000000000000000" pitchFamily="2" charset="2"/>
              </a:rPr>
              <a:t> </a:t>
            </a:r>
            <a:r>
              <a:rPr lang="en-US" sz="1600" i="1">
                <a:sym typeface="Wingdings" panose="05000000000000000000" pitchFamily="2" charset="2"/>
              </a:rPr>
              <a:t>Electric postal trucks!</a:t>
            </a:r>
            <a:endParaRPr lang="en-US" sz="1600" i="1"/>
          </a:p>
          <a:p>
            <a:pPr marL="285750" indent="-285750">
              <a:spcAft>
                <a:spcPts val="600"/>
              </a:spcAft>
              <a:buFont typeface="Arial" panose="020B0604020202020204" pitchFamily="34" charset="0"/>
              <a:buChar char="•"/>
            </a:pPr>
            <a:r>
              <a:rPr lang="en-US" sz="1600"/>
              <a:t>Housing and Urban Development Agency ($1B)</a:t>
            </a:r>
          </a:p>
        </p:txBody>
      </p:sp>
      <p:graphicFrame>
        <p:nvGraphicFramePr>
          <p:cNvPr id="64" name="Chart 63">
            <a:extLst>
              <a:ext uri="{FF2B5EF4-FFF2-40B4-BE49-F238E27FC236}">
                <a16:creationId xmlns:a16="http://schemas.microsoft.com/office/drawing/2014/main" id="{C306D48A-987B-480C-8419-A830CA185EE8}"/>
              </a:ext>
            </a:extLst>
          </p:cNvPr>
          <p:cNvGraphicFramePr/>
          <p:nvPr>
            <p:custDataLst>
              <p:tags r:id="rId2"/>
            </p:custDataLst>
          </p:nvPr>
        </p:nvGraphicFramePr>
        <p:xfrm>
          <a:off x="1775460" y="1973263"/>
          <a:ext cx="2932112" cy="4021137"/>
        </p:xfrm>
        <a:graphic>
          <a:graphicData uri="http://schemas.openxmlformats.org/drawingml/2006/chart">
            <c:chart xmlns:c="http://schemas.openxmlformats.org/drawingml/2006/chart" xmlns:r="http://schemas.openxmlformats.org/officeDocument/2006/relationships" r:id="rId11"/>
          </a:graphicData>
        </a:graphic>
      </p:graphicFrame>
      <p:sp>
        <p:nvSpPr>
          <p:cNvPr id="52" name="Text Placeholder 2">
            <a:extLst>
              <a:ext uri="{FF2B5EF4-FFF2-40B4-BE49-F238E27FC236}">
                <a16:creationId xmlns:a16="http://schemas.microsoft.com/office/drawing/2014/main" id="{41845A71-C369-2A42-A14F-2BD1985F756C}"/>
              </a:ext>
            </a:extLst>
          </p:cNvPr>
          <p:cNvSpPr>
            <a:spLocks noGrp="1"/>
          </p:cNvSpPr>
          <p:nvPr>
            <p:custDataLst>
              <p:tags r:id="rId3"/>
            </p:custDataLst>
          </p:nvPr>
        </p:nvSpPr>
        <p:spPr bwMode="auto">
          <a:xfrm>
            <a:off x="968499" y="5334000"/>
            <a:ext cx="642938" cy="3841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08F7E6C8-8B1B-4C24-97D8-12E1D0918301}" type="datetime'O''''''''''''''''''''''''''''''t''''''''''''''''''''''h''er'">
              <a:rPr lang="en-US" altLang="en-US" sz="1400" smtClean="0">
                <a:effectLst/>
              </a:rPr>
              <a:pPr marL="0" indent="0" algn="r">
                <a:spcBef>
                  <a:spcPct val="0"/>
                </a:spcBef>
                <a:spcAft>
                  <a:spcPct val="0"/>
                </a:spcAft>
                <a:buNone/>
              </a:pPr>
              <a:t>Other</a:t>
            </a:fld>
            <a:r>
              <a:rPr lang="en-US" altLang="en-US" sz="1400">
                <a:effectLst/>
              </a:rPr>
              <a:t> </a:t>
            </a:r>
            <a:br>
              <a:rPr lang="en-US" altLang="en-US" sz="1400">
                <a:effectLst/>
              </a:rPr>
            </a:br>
            <a:r>
              <a:rPr lang="en-US" altLang="en-US" sz="1400">
                <a:effectLst/>
              </a:rPr>
              <a:t>Agencies</a:t>
            </a:r>
            <a:endParaRPr lang="en-US" sz="1400"/>
          </a:p>
        </p:txBody>
      </p:sp>
      <p:sp>
        <p:nvSpPr>
          <p:cNvPr id="48" name="Text Placeholder 2">
            <a:extLst>
              <a:ext uri="{FF2B5EF4-FFF2-40B4-BE49-F238E27FC236}">
                <a16:creationId xmlns:a16="http://schemas.microsoft.com/office/drawing/2014/main" id="{41845A71-C369-2A42-A14F-2BD1985F756C}"/>
              </a:ext>
            </a:extLst>
          </p:cNvPr>
          <p:cNvSpPr>
            <a:spLocks noGrp="1"/>
          </p:cNvSpPr>
          <p:nvPr>
            <p:custDataLst>
              <p:tags r:id="rId4"/>
            </p:custDataLst>
          </p:nvPr>
        </p:nvSpPr>
        <p:spPr bwMode="auto">
          <a:xfrm>
            <a:off x="827212" y="2346325"/>
            <a:ext cx="784225"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90B07642-0A4F-4F57-8014-D48B9EA1AFDF}" type="datetime'''''''T''a''''''''''''x ''''C''re''''d''''''''''i''''''''ts'">
              <a:rPr lang="en-US" altLang="en-US" sz="1400" smtClean="0">
                <a:effectLst/>
              </a:rPr>
              <a:pPr marL="0" indent="0" algn="r">
                <a:spcBef>
                  <a:spcPct val="0"/>
                </a:spcBef>
                <a:spcAft>
                  <a:spcPct val="0"/>
                </a:spcAft>
                <a:buNone/>
              </a:pPr>
              <a:t>Tax Credits</a:t>
            </a:fld>
            <a:endParaRPr lang="en-US" sz="1400"/>
          </a:p>
        </p:txBody>
      </p:sp>
      <p:sp>
        <p:nvSpPr>
          <p:cNvPr id="49" name="Text Placeholder 2">
            <a:extLst>
              <a:ext uri="{FF2B5EF4-FFF2-40B4-BE49-F238E27FC236}">
                <a16:creationId xmlns:a16="http://schemas.microsoft.com/office/drawing/2014/main" id="{41845A71-C369-2A42-A14F-2BD1985F756C}"/>
              </a:ext>
            </a:extLst>
          </p:cNvPr>
          <p:cNvSpPr>
            <a:spLocks noGrp="1"/>
          </p:cNvSpPr>
          <p:nvPr>
            <p:custDataLst>
              <p:tags r:id="rId5"/>
            </p:custDataLst>
          </p:nvPr>
        </p:nvSpPr>
        <p:spPr bwMode="auto">
          <a:xfrm>
            <a:off x="1341562" y="3117850"/>
            <a:ext cx="269875"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95D1AF97-24C5-4536-A50D-F3F85F4BA9BC}" type="datetime'''E''''''''P''''''A'''''''''''''''''''''">
              <a:rPr lang="en-US" altLang="en-US" sz="1400" smtClean="0">
                <a:effectLst/>
              </a:rPr>
              <a:pPr marL="0" indent="0" algn="r">
                <a:spcBef>
                  <a:spcPct val="0"/>
                </a:spcBef>
                <a:spcAft>
                  <a:spcPct val="0"/>
                </a:spcAft>
                <a:buNone/>
              </a:pPr>
              <a:t>EPA</a:t>
            </a:fld>
            <a:endParaRPr lang="en-US" sz="1400"/>
          </a:p>
        </p:txBody>
      </p:sp>
      <p:sp>
        <p:nvSpPr>
          <p:cNvPr id="50" name="Text Placeholder 2">
            <a:extLst>
              <a:ext uri="{FF2B5EF4-FFF2-40B4-BE49-F238E27FC236}">
                <a16:creationId xmlns:a16="http://schemas.microsoft.com/office/drawing/2014/main" id="{41845A71-C369-2A42-A14F-2BD1985F756C}"/>
              </a:ext>
            </a:extLst>
          </p:cNvPr>
          <p:cNvSpPr>
            <a:spLocks noGrp="1"/>
          </p:cNvSpPr>
          <p:nvPr>
            <p:custDataLst>
              <p:tags r:id="rId6"/>
            </p:custDataLst>
          </p:nvPr>
        </p:nvSpPr>
        <p:spPr bwMode="auto">
          <a:xfrm>
            <a:off x="1206624" y="3887788"/>
            <a:ext cx="40481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r>
              <a:rPr lang="en-US" altLang="en-US" sz="1400">
                <a:effectLst/>
              </a:rPr>
              <a:t>U.S. Department </a:t>
            </a:r>
          </a:p>
          <a:p>
            <a:pPr marL="0" indent="0" algn="r">
              <a:spcBef>
                <a:spcPct val="0"/>
              </a:spcBef>
              <a:spcAft>
                <a:spcPct val="0"/>
              </a:spcAft>
              <a:buNone/>
            </a:pPr>
            <a:r>
              <a:rPr lang="en-US" altLang="en-US" sz="1400">
                <a:effectLst/>
              </a:rPr>
              <a:t>of Agriculture</a:t>
            </a:r>
            <a:endParaRPr lang="en-US" sz="1400"/>
          </a:p>
        </p:txBody>
      </p:sp>
      <p:sp>
        <p:nvSpPr>
          <p:cNvPr id="51" name="Text Placeholder 2">
            <a:extLst>
              <a:ext uri="{FF2B5EF4-FFF2-40B4-BE49-F238E27FC236}">
                <a16:creationId xmlns:a16="http://schemas.microsoft.com/office/drawing/2014/main" id="{41845A71-C369-2A42-A14F-2BD1985F756C}"/>
              </a:ext>
            </a:extLst>
          </p:cNvPr>
          <p:cNvSpPr>
            <a:spLocks noGrp="1"/>
          </p:cNvSpPr>
          <p:nvPr>
            <p:custDataLst>
              <p:tags r:id="rId7"/>
            </p:custDataLst>
          </p:nvPr>
        </p:nvSpPr>
        <p:spPr bwMode="auto">
          <a:xfrm>
            <a:off x="1297112" y="4659313"/>
            <a:ext cx="314325"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r>
              <a:rPr lang="en-US" altLang="en-US" sz="1400">
                <a:effectLst/>
              </a:rPr>
              <a:t>Department </a:t>
            </a:r>
          </a:p>
          <a:p>
            <a:pPr marL="0" indent="0" algn="r">
              <a:spcBef>
                <a:spcPct val="0"/>
              </a:spcBef>
              <a:spcAft>
                <a:spcPct val="0"/>
              </a:spcAft>
              <a:buNone/>
            </a:pPr>
            <a:r>
              <a:rPr lang="en-US" altLang="en-US" sz="1400">
                <a:effectLst/>
              </a:rPr>
              <a:t>of Energy </a:t>
            </a:r>
            <a:endParaRPr lang="en-US" sz="1400"/>
          </a:p>
        </p:txBody>
      </p:sp>
      <p:sp>
        <p:nvSpPr>
          <p:cNvPr id="2" name="Footer Placeholder 1">
            <a:extLst>
              <a:ext uri="{FF2B5EF4-FFF2-40B4-BE49-F238E27FC236}">
                <a16:creationId xmlns:a16="http://schemas.microsoft.com/office/drawing/2014/main" id="{7E13A69B-FC4B-0A4D-48A5-AA2088F13DB6}"/>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50284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15EAD6A4-5814-4861-B166-873AF52A7D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15EAD6A4-5814-4861-B166-873AF52A7DB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7A0235B7-A295-44E7-88B9-824D8904A9DF}"/>
              </a:ext>
            </a:extLst>
          </p:cNvPr>
          <p:cNvSpPr>
            <a:spLocks noGrp="1"/>
          </p:cNvSpPr>
          <p:nvPr>
            <p:ph type="sldNum" sz="quarter" idx="12"/>
          </p:nvPr>
        </p:nvSpPr>
        <p:spPr/>
        <p:txBody>
          <a:bodyPr/>
          <a:lstStyle/>
          <a:p>
            <a:fld id="{31FEFF75-79D2-EE46-877B-299D1510E681}" type="slidenum">
              <a:rPr lang="en-US" smtClean="0"/>
              <a:t>5</a:t>
            </a:fld>
            <a:endParaRPr lang="en-US"/>
          </a:p>
        </p:txBody>
      </p:sp>
      <p:sp>
        <p:nvSpPr>
          <p:cNvPr id="4" name="Title 3">
            <a:extLst>
              <a:ext uri="{FF2B5EF4-FFF2-40B4-BE49-F238E27FC236}">
                <a16:creationId xmlns:a16="http://schemas.microsoft.com/office/drawing/2014/main" id="{72546201-FF44-4566-AD90-675776B15862}"/>
              </a:ext>
            </a:extLst>
          </p:cNvPr>
          <p:cNvSpPr>
            <a:spLocks noGrp="1"/>
          </p:cNvSpPr>
          <p:nvPr>
            <p:ph type="ctrTitle"/>
          </p:nvPr>
        </p:nvSpPr>
        <p:spPr/>
        <p:txBody>
          <a:bodyPr vert="horz"/>
          <a:lstStyle/>
          <a:p>
            <a:r>
              <a:rPr lang="en-US" sz="3600"/>
              <a:t>EPA Programs</a:t>
            </a:r>
          </a:p>
        </p:txBody>
      </p:sp>
      <p:sp>
        <p:nvSpPr>
          <p:cNvPr id="13" name="TextBox 12">
            <a:extLst>
              <a:ext uri="{FF2B5EF4-FFF2-40B4-BE49-F238E27FC236}">
                <a16:creationId xmlns:a16="http://schemas.microsoft.com/office/drawing/2014/main" id="{4699F8F6-486F-4D25-AEAD-C13BC1B7D6A2}"/>
              </a:ext>
            </a:extLst>
          </p:cNvPr>
          <p:cNvSpPr txBox="1"/>
          <p:nvPr/>
        </p:nvSpPr>
        <p:spPr>
          <a:xfrm>
            <a:off x="392623" y="1479426"/>
            <a:ext cx="11369068" cy="4714111"/>
          </a:xfrm>
          <a:prstGeom prst="rect">
            <a:avLst/>
          </a:prstGeom>
          <a:noFill/>
        </p:spPr>
        <p:txBody>
          <a:bodyPr wrap="square" lIns="91440" tIns="45720" rIns="91440" bIns="45720" rtlCol="0" anchor="t">
            <a:spAutoFit/>
          </a:bodyPr>
          <a:lstStyle/>
          <a:p>
            <a:r>
              <a:rPr lang="en-US" sz="1600" b="1"/>
              <a:t>EPA received $41.5 billion in appropriations </a:t>
            </a:r>
            <a:r>
              <a:rPr lang="en-US" sz="1600"/>
              <a:t>to support 24 new and existing programs. This makes EPA the second largest recipient of discretionary funding after the U.S. Department of Agriculture.</a:t>
            </a:r>
          </a:p>
          <a:p>
            <a:endParaRPr lang="en-US" sz="1100"/>
          </a:p>
          <a:p>
            <a:r>
              <a:rPr lang="en-US" sz="1600" b="1"/>
              <a:t>Six new EPA programs account for 98% of this total funding</a:t>
            </a:r>
            <a:r>
              <a:rPr lang="en-US" sz="1600"/>
              <a:t>:</a:t>
            </a:r>
            <a:endParaRPr lang="en-US" sz="1600" b="1"/>
          </a:p>
          <a:p>
            <a:pPr marL="342900" indent="-342900">
              <a:spcAft>
                <a:spcPts val="800"/>
              </a:spcAft>
              <a:buFont typeface="Symbol" panose="05050102010706020507" pitchFamily="18" charset="2"/>
              <a:buChar char=""/>
            </a:pPr>
            <a:r>
              <a:rPr lang="en-US" sz="1600" b="1">
                <a:effectLst/>
                <a:latin typeface="Calibri"/>
                <a:ea typeface="Times New Roman" panose="02020603050405020304" pitchFamily="18" charset="0"/>
                <a:cs typeface="Calibri"/>
              </a:rPr>
              <a:t>Greenhouse Gas Reduction Fund ($27 billion) </a:t>
            </a:r>
            <a:r>
              <a:rPr lang="en-US" sz="1600">
                <a:effectLst/>
                <a:latin typeface="Calibri"/>
                <a:ea typeface="Times New Roman" panose="02020603050405020304" pitchFamily="18" charset="0"/>
                <a:cs typeface="Calibri"/>
              </a:rPr>
              <a:t>–</a:t>
            </a:r>
            <a:r>
              <a:rPr lang="en-US" sz="1600">
                <a:latin typeface="Calibri"/>
                <a:ea typeface="Times New Roman" panose="02020603050405020304" pitchFamily="18" charset="0"/>
                <a:cs typeface="Calibri"/>
              </a:rPr>
              <a:t> </a:t>
            </a:r>
            <a:r>
              <a:rPr lang="en-US" sz="1600" b="1">
                <a:ea typeface="+mn-lt"/>
                <a:cs typeface="+mn-lt"/>
              </a:rPr>
              <a:t> </a:t>
            </a:r>
            <a:r>
              <a:rPr lang="en-US" sz="1600">
                <a:ea typeface="+mn-lt"/>
                <a:cs typeface="+mn-lt"/>
              </a:rPr>
              <a:t>Provide capital to greenhouse gas mitigation projects not currently able to access private capital, particularly in low-income and disadvantaged communities</a:t>
            </a:r>
            <a:r>
              <a:rPr lang="en-US" sz="1600">
                <a:effectLst/>
                <a:latin typeface="Calibri"/>
                <a:ea typeface="Times New Roman" panose="02020603050405020304" pitchFamily="18" charset="0"/>
                <a:cs typeface="Calibri"/>
              </a:rPr>
              <a:t>. </a:t>
            </a:r>
            <a:endParaRPr lang="en-US" sz="1600">
              <a:effectLst/>
              <a:latin typeface="Times New Roman"/>
              <a:ea typeface="Calibri" panose="020F0502020204030204" pitchFamily="34" charset="0"/>
              <a:cs typeface="Calibri"/>
            </a:endParaRPr>
          </a:p>
          <a:p>
            <a:pPr marL="342900" marR="0" lvl="0" indent="-342900">
              <a:spcBef>
                <a:spcPts val="0"/>
              </a:spcBef>
              <a:spcAft>
                <a:spcPts val="800"/>
              </a:spcAft>
              <a:buFont typeface="Symbol" panose="05050102010706020507" pitchFamily="18" charset="2"/>
              <a:buChar char=""/>
            </a:pPr>
            <a:r>
              <a:rPr lang="en-US" sz="1600" b="1">
                <a:effectLst/>
                <a:latin typeface="Calibri"/>
                <a:ea typeface="Times New Roman" panose="02020603050405020304" pitchFamily="18" charset="0"/>
                <a:cs typeface="Calibri"/>
              </a:rPr>
              <a:t>Climate Pollution Reduction Grants ($5 billion) </a:t>
            </a:r>
            <a:r>
              <a:rPr lang="en-US" sz="1600">
                <a:effectLst/>
                <a:latin typeface="Calibri"/>
                <a:ea typeface="Times New Roman" panose="02020603050405020304" pitchFamily="18" charset="0"/>
                <a:cs typeface="Calibri"/>
              </a:rPr>
              <a:t>– Provide grants at the state, local, and Tribal level to develop plans to reduce greenhouse gas emissions and implement those plans. At least one grant will go to an eligible entity in every state</a:t>
            </a:r>
            <a:r>
              <a:rPr lang="en-US" sz="1600">
                <a:latin typeface="Calibri"/>
                <a:ea typeface="Times New Roman" panose="02020603050405020304" pitchFamily="18" charset="0"/>
                <a:cs typeface="Calibri"/>
              </a:rPr>
              <a:t>.</a:t>
            </a:r>
            <a:endParaRPr lang="en-US" sz="1600">
              <a:effectLst/>
              <a:latin typeface="Calibri"/>
              <a:ea typeface="Calibri" panose="020F0502020204030204" pitchFamily="34" charset="0"/>
              <a:cs typeface="Calibri"/>
            </a:endParaRPr>
          </a:p>
          <a:p>
            <a:pPr marL="342900" marR="0" lvl="0" indent="-342900">
              <a:spcBef>
                <a:spcPts val="0"/>
              </a:spcBef>
              <a:spcAft>
                <a:spcPts val="800"/>
              </a:spcAft>
              <a:buFont typeface="Symbol" panose="05050102010706020507" pitchFamily="18" charset="2"/>
              <a:buChar char=""/>
            </a:pPr>
            <a:r>
              <a:rPr lang="en-US" sz="1600" b="1">
                <a:effectLst/>
                <a:latin typeface="Calibri"/>
                <a:ea typeface="Times New Roman" panose="02020603050405020304" pitchFamily="18" charset="0"/>
                <a:cs typeface="Calibri"/>
              </a:rPr>
              <a:t>Environmental and Climate Justice Block Grants ($3 billion) </a:t>
            </a:r>
            <a:r>
              <a:rPr lang="en-US" sz="1600">
                <a:effectLst/>
                <a:latin typeface="Calibri"/>
                <a:ea typeface="Times New Roman" panose="02020603050405020304" pitchFamily="18" charset="0"/>
                <a:cs typeface="Calibri"/>
              </a:rPr>
              <a:t>–</a:t>
            </a:r>
            <a:r>
              <a:rPr lang="en-US" sz="1600">
                <a:latin typeface="Calibri"/>
                <a:ea typeface="Times New Roman" panose="02020603050405020304" pitchFamily="18" charset="0"/>
                <a:cs typeface="Calibri"/>
              </a:rPr>
              <a:t> Fund</a:t>
            </a:r>
            <a:r>
              <a:rPr lang="en-US" sz="1600">
                <a:effectLst/>
                <a:latin typeface="Calibri"/>
                <a:ea typeface="Times New Roman" panose="02020603050405020304" pitchFamily="18" charset="0"/>
                <a:cs typeface="Calibri"/>
              </a:rPr>
              <a:t> community-based nonprofit organizations to support a wide range of climate and environmental justice activities.</a:t>
            </a:r>
          </a:p>
          <a:p>
            <a:pPr marL="342900" marR="0" lvl="0" indent="-342900">
              <a:spcBef>
                <a:spcPts val="0"/>
              </a:spcBef>
              <a:spcAft>
                <a:spcPts val="800"/>
              </a:spcAft>
              <a:buFont typeface="Symbol" panose="05050102010706020507" pitchFamily="18" charset="2"/>
              <a:buChar char=""/>
            </a:pPr>
            <a:r>
              <a:rPr lang="en-US" sz="1600" b="1">
                <a:effectLst/>
                <a:latin typeface="Calibri"/>
                <a:ea typeface="Times New Roman" panose="02020603050405020304" pitchFamily="18" charset="0"/>
                <a:cs typeface="Calibri"/>
              </a:rPr>
              <a:t>Reduce Air Pollution at Ports ($3 billion) </a:t>
            </a:r>
            <a:r>
              <a:rPr lang="en-US" sz="1600">
                <a:effectLst/>
                <a:latin typeface="Calibri"/>
                <a:ea typeface="Times New Roman" panose="02020603050405020304" pitchFamily="18" charset="0"/>
                <a:cs typeface="Calibri"/>
              </a:rPr>
              <a:t>– </a:t>
            </a:r>
            <a:r>
              <a:rPr lang="en-US" sz="1600">
                <a:latin typeface="Calibri"/>
                <a:ea typeface="Times New Roman" panose="02020603050405020304" pitchFamily="18" charset="0"/>
                <a:cs typeface="Calibri"/>
              </a:rPr>
              <a:t>A</a:t>
            </a:r>
            <a:r>
              <a:rPr lang="en-US" sz="1600">
                <a:effectLst/>
                <a:latin typeface="Calibri"/>
                <a:ea typeface="Times New Roman" panose="02020603050405020304" pitchFamily="18" charset="0"/>
                <a:cs typeface="Calibri"/>
              </a:rPr>
              <a:t>ward rebates and grants for ports to purchase and install zero-emission technology and develop climate action plans</a:t>
            </a:r>
            <a:r>
              <a:rPr lang="en-US" sz="1600">
                <a:latin typeface="Calibri"/>
                <a:ea typeface="Times New Roman" panose="02020603050405020304" pitchFamily="18" charset="0"/>
                <a:cs typeface="Calibri"/>
              </a:rPr>
              <a:t>.</a:t>
            </a:r>
            <a:endParaRPr lang="en-US" sz="1600">
              <a:effectLst/>
              <a:latin typeface="Calibri"/>
              <a:ea typeface="Calibri" panose="020F0502020204030204" pitchFamily="34" charset="0"/>
              <a:cs typeface="Calibri"/>
            </a:endParaRPr>
          </a:p>
          <a:p>
            <a:pPr marL="342900" marR="0" lvl="0" indent="-342900">
              <a:spcBef>
                <a:spcPts val="0"/>
              </a:spcBef>
              <a:spcAft>
                <a:spcPts val="800"/>
              </a:spcAft>
              <a:buFont typeface="Symbol" panose="05050102010706020507" pitchFamily="18" charset="2"/>
              <a:buChar char=""/>
            </a:pPr>
            <a:r>
              <a:rPr lang="en-US" sz="1600" b="1">
                <a:effectLst/>
                <a:latin typeface="Calibri"/>
                <a:ea typeface="Times New Roman" panose="02020603050405020304" pitchFamily="18" charset="0"/>
                <a:cs typeface="Calibri"/>
              </a:rPr>
              <a:t>Methane Emissions Reduction Program ($1.55 billion) </a:t>
            </a:r>
            <a:r>
              <a:rPr lang="en-US" sz="1600">
                <a:effectLst/>
                <a:latin typeface="Calibri"/>
                <a:ea typeface="Times New Roman" panose="02020603050405020304" pitchFamily="18" charset="0"/>
                <a:cs typeface="Calibri"/>
              </a:rPr>
              <a:t>– Fund grants and technical assistance to accelerate emissions reduction from petroleum and natural gas systems. Also establish a methane waste emissions charge starting at $900 per ton in 2024 and increasing to $1,500 per ton by 2026.</a:t>
            </a:r>
            <a:endParaRPr lang="en-US" sz="1600" b="1">
              <a:effectLst/>
              <a:latin typeface="Calibri"/>
              <a:ea typeface="Times New Roman" panose="02020603050405020304" pitchFamily="18" charset="0"/>
              <a:cs typeface="Calibri"/>
            </a:endParaRPr>
          </a:p>
          <a:p>
            <a:pPr marL="342900" indent="-342900">
              <a:spcAft>
                <a:spcPts val="800"/>
              </a:spcAft>
              <a:buFont typeface="Symbol" panose="05050102010706020507" pitchFamily="18" charset="2"/>
              <a:buChar char=""/>
            </a:pPr>
            <a:r>
              <a:rPr lang="en-US" sz="1600" b="1">
                <a:effectLst/>
                <a:latin typeface="Calibri"/>
                <a:ea typeface="Times New Roman" panose="02020603050405020304" pitchFamily="18" charset="0"/>
                <a:cs typeface="Calibri"/>
              </a:rPr>
              <a:t>Clean Heavy-Duty Vehicles ($1 billion) – </a:t>
            </a:r>
            <a:r>
              <a:rPr lang="en-US" sz="1600">
                <a:effectLst/>
                <a:latin typeface="Calibri"/>
                <a:ea typeface="Times New Roman" panose="02020603050405020304" pitchFamily="18" charset="0"/>
                <a:cs typeface="Calibri"/>
              </a:rPr>
              <a:t>Provide grants, rebates, and contract support to replace heavy duty vehicles with zero emission alternatives. $400 million is specifically for nonattainment areas.</a:t>
            </a:r>
            <a:r>
              <a:rPr lang="en-US" sz="1600">
                <a:latin typeface="Calibri"/>
                <a:ea typeface="Times New Roman" panose="02020603050405020304" pitchFamily="18" charset="0"/>
                <a:cs typeface="Calibri"/>
              </a:rPr>
              <a:t> </a:t>
            </a:r>
            <a:endParaRPr lang="en-US" sz="1600">
              <a:effectLst/>
              <a:latin typeface="Calibri" panose="020F0502020204030204" pitchFamily="34" charset="0"/>
              <a:ea typeface="Times New Roman" panose="02020603050405020304" pitchFamily="18" charset="0"/>
              <a:cs typeface="Calibri"/>
            </a:endParaRPr>
          </a:p>
        </p:txBody>
      </p:sp>
      <p:sp>
        <p:nvSpPr>
          <p:cNvPr id="2" name="Footer Placeholder 1">
            <a:extLst>
              <a:ext uri="{FF2B5EF4-FFF2-40B4-BE49-F238E27FC236}">
                <a16:creationId xmlns:a16="http://schemas.microsoft.com/office/drawing/2014/main" id="{F2520FCB-3202-B90A-A9FD-B313C1A2288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42287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E5AF068B-72B5-452D-A220-C49B93CA61E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7" name="Object 6" hidden="1">
                        <a:extLst>
                          <a:ext uri="{FF2B5EF4-FFF2-40B4-BE49-F238E27FC236}">
                            <a16:creationId xmlns:a16="http://schemas.microsoft.com/office/drawing/2014/main" id="{E5AF068B-72B5-452D-A220-C49B93CA61E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8" name="Slide Number Placeholder 17">
            <a:extLst>
              <a:ext uri="{FF2B5EF4-FFF2-40B4-BE49-F238E27FC236}">
                <a16:creationId xmlns:a16="http://schemas.microsoft.com/office/drawing/2014/main" id="{92FC8B36-14C9-4FC6-921B-5DFFF0C7E83A}"/>
              </a:ext>
            </a:extLst>
          </p:cNvPr>
          <p:cNvSpPr>
            <a:spLocks noGrp="1"/>
          </p:cNvSpPr>
          <p:nvPr>
            <p:ph type="sldNum" sz="quarter" idx="12"/>
          </p:nvPr>
        </p:nvSpPr>
        <p:spPr/>
        <p:txBody>
          <a:bodyPr/>
          <a:lstStyle/>
          <a:p>
            <a:fld id="{31FEFF75-79D2-EE46-877B-299D1510E681}" type="slidenum">
              <a:rPr lang="en-US" smtClean="0"/>
              <a:t>6</a:t>
            </a:fld>
            <a:endParaRPr lang="en-US"/>
          </a:p>
        </p:txBody>
      </p:sp>
      <p:sp>
        <p:nvSpPr>
          <p:cNvPr id="2" name="Title 1">
            <a:extLst>
              <a:ext uri="{FF2B5EF4-FFF2-40B4-BE49-F238E27FC236}">
                <a16:creationId xmlns:a16="http://schemas.microsoft.com/office/drawing/2014/main" id="{CCB8499E-901A-4425-B496-CA04167CF530}"/>
              </a:ext>
            </a:extLst>
          </p:cNvPr>
          <p:cNvSpPr>
            <a:spLocks noGrp="1"/>
          </p:cNvSpPr>
          <p:nvPr>
            <p:ph type="ctrTitle"/>
          </p:nvPr>
        </p:nvSpPr>
        <p:spPr/>
        <p:txBody>
          <a:bodyPr vert="horz"/>
          <a:lstStyle/>
          <a:p>
            <a:r>
              <a:rPr lang="en-US" sz="4000" dirty="0"/>
              <a:t>Greenhouse Gas Reduction Fund overview</a:t>
            </a:r>
          </a:p>
        </p:txBody>
      </p:sp>
      <p:sp>
        <p:nvSpPr>
          <p:cNvPr id="3" name="Text Placeholder 2">
            <a:extLst>
              <a:ext uri="{FF2B5EF4-FFF2-40B4-BE49-F238E27FC236}">
                <a16:creationId xmlns:a16="http://schemas.microsoft.com/office/drawing/2014/main" id="{6C98F447-0DCF-4513-8099-72CFC418C104}"/>
              </a:ext>
            </a:extLst>
          </p:cNvPr>
          <p:cNvSpPr>
            <a:spLocks noGrp="1"/>
          </p:cNvSpPr>
          <p:nvPr>
            <p:ph type="body" sz="quarter" idx="14"/>
          </p:nvPr>
        </p:nvSpPr>
        <p:spPr/>
        <p:txBody>
          <a:bodyPr/>
          <a:lstStyle/>
          <a:p>
            <a:endParaRPr lang="en-US"/>
          </a:p>
        </p:txBody>
      </p:sp>
      <p:graphicFrame>
        <p:nvGraphicFramePr>
          <p:cNvPr id="20" name="Table 20">
            <a:extLst>
              <a:ext uri="{FF2B5EF4-FFF2-40B4-BE49-F238E27FC236}">
                <a16:creationId xmlns:a16="http://schemas.microsoft.com/office/drawing/2014/main" id="{235152B9-DBDD-4335-9D8B-6022737014B0}"/>
              </a:ext>
            </a:extLst>
          </p:cNvPr>
          <p:cNvGraphicFramePr>
            <a:graphicFrameLocks noGrp="1"/>
          </p:cNvGraphicFramePr>
          <p:nvPr>
            <p:ph sz="half" idx="4294967295"/>
          </p:nvPr>
        </p:nvGraphicFramePr>
        <p:xfrm>
          <a:off x="392623" y="1492250"/>
          <a:ext cx="11377583" cy="4864140"/>
        </p:xfrm>
        <a:graphic>
          <a:graphicData uri="http://schemas.openxmlformats.org/drawingml/2006/table">
            <a:tbl>
              <a:tblPr firstRow="1" bandRow="1">
                <a:tableStyleId>{F5AB1C69-6EDB-4FF4-983F-18BD219EF322}</a:tableStyleId>
              </a:tblPr>
              <a:tblGrid>
                <a:gridCol w="1474786">
                  <a:extLst>
                    <a:ext uri="{9D8B030D-6E8A-4147-A177-3AD203B41FA5}">
                      <a16:colId xmlns:a16="http://schemas.microsoft.com/office/drawing/2014/main" val="4047965780"/>
                    </a:ext>
                  </a:extLst>
                </a:gridCol>
                <a:gridCol w="4001431">
                  <a:extLst>
                    <a:ext uri="{9D8B030D-6E8A-4147-A177-3AD203B41FA5}">
                      <a16:colId xmlns:a16="http://schemas.microsoft.com/office/drawing/2014/main" val="2554069173"/>
                    </a:ext>
                  </a:extLst>
                </a:gridCol>
                <a:gridCol w="5901366">
                  <a:extLst>
                    <a:ext uri="{9D8B030D-6E8A-4147-A177-3AD203B41FA5}">
                      <a16:colId xmlns:a16="http://schemas.microsoft.com/office/drawing/2014/main" val="3229517162"/>
                    </a:ext>
                  </a:extLst>
                </a:gridCol>
              </a:tblGrid>
              <a:tr h="340800">
                <a:tc>
                  <a:txBody>
                    <a:bodyPr/>
                    <a:lstStyle/>
                    <a:p>
                      <a:endParaRPr lang="en-US" sz="1600"/>
                    </a:p>
                  </a:txBody>
                  <a:tcPr/>
                </a:tc>
                <a:tc>
                  <a:txBody>
                    <a:bodyPr/>
                    <a:lstStyle/>
                    <a:p>
                      <a:r>
                        <a:rPr lang="en-US" sz="1600">
                          <a:latin typeface="+mn-lt"/>
                        </a:rPr>
                        <a:t>Funding stream #1</a:t>
                      </a:r>
                      <a:endParaRPr lang="en-US" sz="1600"/>
                    </a:p>
                  </a:txBody>
                  <a:tcPr/>
                </a:tc>
                <a:tc>
                  <a:txBody>
                    <a:bodyPr/>
                    <a:lstStyle/>
                    <a:p>
                      <a:r>
                        <a:rPr lang="en-US" sz="1600">
                          <a:latin typeface="+mn-lt"/>
                        </a:rPr>
                        <a:t>Funding streams #2 and #3</a:t>
                      </a:r>
                      <a:endParaRPr lang="en-US" sz="1600"/>
                    </a:p>
                  </a:txBody>
                  <a:tcPr/>
                </a:tc>
                <a:extLst>
                  <a:ext uri="{0D108BD9-81ED-4DB2-BD59-A6C34878D82A}">
                    <a16:rowId xmlns:a16="http://schemas.microsoft.com/office/drawing/2014/main" val="447891424"/>
                  </a:ext>
                </a:extLst>
              </a:tr>
              <a:tr h="340800">
                <a:tc>
                  <a:txBody>
                    <a:bodyPr/>
                    <a:lstStyle/>
                    <a:p>
                      <a:r>
                        <a:rPr lang="en-US" sz="1600" b="1"/>
                        <a:t>Funding</a:t>
                      </a:r>
                    </a:p>
                  </a:txBody>
                  <a:tcPr/>
                </a:tc>
                <a:tc>
                  <a:txBody>
                    <a:bodyPr/>
                    <a:lstStyle/>
                    <a:p>
                      <a:r>
                        <a:rPr lang="en-US" sz="1400" b="1"/>
                        <a:t>$7 billion in competitive grants</a:t>
                      </a:r>
                    </a:p>
                  </a:txBody>
                  <a:tcPr/>
                </a:tc>
                <a:tc>
                  <a:txBody>
                    <a:bodyPr/>
                    <a:lstStyle/>
                    <a:p>
                      <a:r>
                        <a:rPr lang="en-US" sz="1400" b="1"/>
                        <a:t>$11.97 billion and $8 billion in competitive grants</a:t>
                      </a:r>
                    </a:p>
                  </a:txBody>
                  <a:tcPr/>
                </a:tc>
                <a:extLst>
                  <a:ext uri="{0D108BD9-81ED-4DB2-BD59-A6C34878D82A}">
                    <a16:rowId xmlns:a16="http://schemas.microsoft.com/office/drawing/2014/main" val="2742571019"/>
                  </a:ext>
                </a:extLst>
              </a:tr>
              <a:tr h="1394180">
                <a:tc>
                  <a:txBody>
                    <a:bodyPr/>
                    <a:lstStyle/>
                    <a:p>
                      <a:r>
                        <a:rPr lang="en-US" sz="1600" b="1"/>
                        <a:t>Eligible Recipients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latin typeface="+mn-lt"/>
                        </a:rPr>
                        <a:t>States, municipalities, Tribal governments, and ‘</a:t>
                      </a:r>
                      <a:r>
                        <a:rPr lang="en-US" sz="1400" i="1">
                          <a:latin typeface="+mn-lt"/>
                        </a:rPr>
                        <a:t>eligible recipients</a:t>
                      </a:r>
                      <a:r>
                        <a:rPr lang="en-US" sz="1400">
                          <a:latin typeface="+mn-lt"/>
                        </a:rPr>
                        <a:t>’ (see righthand column)</a:t>
                      </a:r>
                    </a:p>
                  </a:txBody>
                  <a:tcPr/>
                </a:tc>
                <a:tc>
                  <a:txBody>
                    <a:bodyPr/>
                    <a:lstStyle/>
                    <a:p>
                      <a:r>
                        <a:rPr lang="en-US" sz="1400" i="1" dirty="0"/>
                        <a:t>Eligible recipients </a:t>
                      </a:r>
                      <a:r>
                        <a:rPr lang="en-US" sz="1400" dirty="0"/>
                        <a:t>defined as: </a:t>
                      </a:r>
                    </a:p>
                    <a:p>
                      <a:pPr marL="285750" indent="-285750">
                        <a:buFont typeface="Arial" panose="020B0604020202020204" pitchFamily="34" charset="0"/>
                        <a:buChar char="•"/>
                      </a:pPr>
                      <a:r>
                        <a:rPr lang="en-US" sz="1400" dirty="0"/>
                        <a:t>A nonprofit that provides capital, including by leveraging private capital</a:t>
                      </a:r>
                    </a:p>
                    <a:p>
                      <a:pPr marL="285750" indent="-285750">
                        <a:buFont typeface="Arial" panose="020B0604020202020204" pitchFamily="34" charset="0"/>
                        <a:buChar char="•"/>
                      </a:pPr>
                      <a:r>
                        <a:rPr lang="en-US" sz="1400" dirty="0"/>
                        <a:t>Does not take deposits other than from repayments and other revenue from using these grant funds</a:t>
                      </a:r>
                    </a:p>
                    <a:p>
                      <a:pPr marL="285750" indent="-285750">
                        <a:buFont typeface="Arial" panose="020B0604020202020204" pitchFamily="34" charset="0"/>
                        <a:buChar char="•"/>
                      </a:pPr>
                      <a:r>
                        <a:rPr lang="en-US" sz="1400" dirty="0"/>
                        <a:t>Is funded by public or charitable contributions</a:t>
                      </a:r>
                    </a:p>
                    <a:p>
                      <a:pPr marL="285750" indent="-285750">
                        <a:buFont typeface="Arial" panose="020B0604020202020204" pitchFamily="34" charset="0"/>
                        <a:buChar char="•"/>
                      </a:pPr>
                      <a:r>
                        <a:rPr lang="en-US" sz="1400" dirty="0"/>
                        <a:t>Invests in or finances projects alone or with investors</a:t>
                      </a:r>
                    </a:p>
                  </a:txBody>
                  <a:tcPr/>
                </a:tc>
                <a:extLst>
                  <a:ext uri="{0D108BD9-81ED-4DB2-BD59-A6C34878D82A}">
                    <a16:rowId xmlns:a16="http://schemas.microsoft.com/office/drawing/2014/main" val="1376837827"/>
                  </a:ext>
                </a:extLst>
              </a:tr>
              <a:tr h="1827925">
                <a:tc>
                  <a:txBody>
                    <a:bodyPr/>
                    <a:lstStyle/>
                    <a:p>
                      <a:r>
                        <a:rPr lang="en-US" sz="1600" b="1"/>
                        <a:t>Use of Funds</a:t>
                      </a:r>
                    </a:p>
                  </a:txBody>
                  <a:tcPr/>
                </a:tc>
                <a:tc>
                  <a:txBody>
                    <a:bodyPr/>
                    <a:lstStyle/>
                    <a:p>
                      <a:pPr marL="285750" indent="-285750">
                        <a:buFont typeface="Arial" panose="020B0604020202020204" pitchFamily="34" charset="0"/>
                        <a:buChar char="•"/>
                      </a:pPr>
                      <a:r>
                        <a:rPr lang="en-US" sz="1400"/>
                        <a:t>Provide eligible applicants with funding that can be used as subgrants, loans, other forms of financial assistance, and technical assistance</a:t>
                      </a:r>
                    </a:p>
                    <a:p>
                      <a:pPr marL="285750" indent="-285750">
                        <a:buFont typeface="Arial" panose="020B0604020202020204" pitchFamily="34" charset="0"/>
                        <a:buChar char="•"/>
                      </a:pPr>
                      <a:r>
                        <a:rPr lang="en-US" sz="1400"/>
                        <a:t>Distributed technologies on residential rooftops is specifically mentioned as an allowable use, in addition to zero-emission technologies</a:t>
                      </a:r>
                    </a:p>
                  </a:txBody>
                  <a:tcPr/>
                </a:tc>
                <a:tc>
                  <a:txBody>
                    <a:bodyPr/>
                    <a:lstStyle/>
                    <a:p>
                      <a:r>
                        <a:rPr lang="en-US" sz="1400"/>
                        <a:t>Funds for financial and technical assistance in projects that reduce or avoid greenhouse gases and other forms of air pollution.</a:t>
                      </a:r>
                    </a:p>
                    <a:p>
                      <a:r>
                        <a:rPr lang="en-US" sz="1400"/>
                        <a:t>Eligible recipients shall make:</a:t>
                      </a:r>
                    </a:p>
                    <a:p>
                      <a:pPr marL="285750" indent="-285750">
                        <a:buFont typeface="Arial" panose="020B0604020202020204" pitchFamily="34" charset="0"/>
                        <a:buChar char="•"/>
                      </a:pPr>
                      <a:r>
                        <a:rPr lang="en-US" sz="1400"/>
                        <a:t>Direct investments in qualified projects </a:t>
                      </a:r>
                    </a:p>
                    <a:p>
                      <a:pPr marL="285750" indent="-285750">
                        <a:buFont typeface="Arial" panose="020B0604020202020204" pitchFamily="34" charset="0"/>
                        <a:buChar char="•"/>
                      </a:pPr>
                      <a:r>
                        <a:rPr lang="en-US" sz="1400"/>
                        <a:t>Indirect investment through funding and technical assistance to establish new or support existing public, quasi-public, and nonprofit entities that provide financial assistance to qualified projects at the state, local territorial, or Tribal level, as well as community lenders</a:t>
                      </a:r>
                    </a:p>
                  </a:txBody>
                  <a:tcPr/>
                </a:tc>
                <a:extLst>
                  <a:ext uri="{0D108BD9-81ED-4DB2-BD59-A6C34878D82A}">
                    <a16:rowId xmlns:a16="http://schemas.microsoft.com/office/drawing/2014/main" val="2019027528"/>
                  </a:ext>
                </a:extLst>
              </a:tr>
              <a:tr h="960435">
                <a:tc>
                  <a:txBody>
                    <a:bodyPr/>
                    <a:lstStyle/>
                    <a:p>
                      <a:r>
                        <a:rPr lang="en-US" sz="1600" b="1"/>
                        <a:t>Conditions and Carve-Outs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a:t>Funds must enable low-income and disadvantaged communities to deploy or benefit from zero-emission technologies and carry out greenhouse gas reduction activities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n-lt"/>
                        </a:rPr>
                        <a:t>$8 billion for qualified projects in low-income and disadvantaged communities</a:t>
                      </a:r>
                    </a:p>
                  </a:txBody>
                  <a:tcPr/>
                </a:tc>
                <a:extLst>
                  <a:ext uri="{0D108BD9-81ED-4DB2-BD59-A6C34878D82A}">
                    <a16:rowId xmlns:a16="http://schemas.microsoft.com/office/drawing/2014/main" val="4167971697"/>
                  </a:ext>
                </a:extLst>
              </a:tr>
            </a:tbl>
          </a:graphicData>
        </a:graphic>
      </p:graphicFrame>
      <p:sp>
        <p:nvSpPr>
          <p:cNvPr id="4" name="Footer Placeholder 3">
            <a:extLst>
              <a:ext uri="{FF2B5EF4-FFF2-40B4-BE49-F238E27FC236}">
                <a16:creationId xmlns:a16="http://schemas.microsoft.com/office/drawing/2014/main" id="{A5F612F3-9ED1-F2B7-5F43-B9295E48314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06757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FEA1E-9C56-0621-AE0F-46387322D6D1}"/>
              </a:ext>
            </a:extLst>
          </p:cNvPr>
          <p:cNvSpPr>
            <a:spLocks noGrp="1"/>
          </p:cNvSpPr>
          <p:nvPr>
            <p:ph type="ctrTitle"/>
          </p:nvPr>
        </p:nvSpPr>
        <p:spPr/>
        <p:txBody>
          <a:bodyPr/>
          <a:lstStyle/>
          <a:p>
            <a:r>
              <a:rPr lang="en-US" sz="3600" dirty="0"/>
              <a:t>EPA’s Implementation Framework for the </a:t>
            </a:r>
            <a:r>
              <a:rPr lang="en-US" sz="3600" b="1" dirty="0"/>
              <a:t>Greenhouse Gas Reduction Fund </a:t>
            </a:r>
            <a:r>
              <a:rPr lang="en-US" sz="3600" dirty="0"/>
              <a:t>– 4/19/2023</a:t>
            </a:r>
          </a:p>
        </p:txBody>
      </p:sp>
      <p:graphicFrame>
        <p:nvGraphicFramePr>
          <p:cNvPr id="5" name="Diagram 4">
            <a:extLst>
              <a:ext uri="{FF2B5EF4-FFF2-40B4-BE49-F238E27FC236}">
                <a16:creationId xmlns:a16="http://schemas.microsoft.com/office/drawing/2014/main" id="{789D53F1-6293-B247-6B85-B9871C3147D7}"/>
              </a:ext>
            </a:extLst>
          </p:cNvPr>
          <p:cNvGraphicFramePr/>
          <p:nvPr>
            <p:extLst>
              <p:ext uri="{D42A27DB-BD31-4B8C-83A1-F6EECF244321}">
                <p14:modId xmlns:p14="http://schemas.microsoft.com/office/powerpoint/2010/main" val="2778011917"/>
              </p:ext>
            </p:extLst>
          </p:nvPr>
        </p:nvGraphicFramePr>
        <p:xfrm>
          <a:off x="392624" y="1507066"/>
          <a:ext cx="11369070" cy="48492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72042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86D0A-7B62-47C6-95D8-CF0F7AAA742A}"/>
              </a:ext>
            </a:extLst>
          </p:cNvPr>
          <p:cNvSpPr>
            <a:spLocks noGrp="1"/>
          </p:cNvSpPr>
          <p:nvPr>
            <p:ph type="title"/>
          </p:nvPr>
        </p:nvSpPr>
        <p:spPr/>
        <p:txBody>
          <a:bodyPr>
            <a:normAutofit/>
          </a:bodyPr>
          <a:lstStyle/>
          <a:p>
            <a:r>
              <a:rPr lang="en-US" sz="3600" dirty="0">
                <a:solidFill>
                  <a:schemeClr val="accent4">
                    <a:lumMod val="75000"/>
                  </a:schemeClr>
                </a:solidFill>
                <a:latin typeface="Sagona ExtraLight" panose="02020303050505020204" pitchFamily="18" charset="0"/>
              </a:rPr>
              <a:t>Climate Pollution Reduction Grant (CPRG) Program</a:t>
            </a:r>
          </a:p>
        </p:txBody>
      </p:sp>
      <p:sp>
        <p:nvSpPr>
          <p:cNvPr id="4" name="Content Placeholder 3">
            <a:extLst>
              <a:ext uri="{FF2B5EF4-FFF2-40B4-BE49-F238E27FC236}">
                <a16:creationId xmlns:a16="http://schemas.microsoft.com/office/drawing/2014/main" id="{21F32DCF-BD27-AA31-8023-8AADDFAD1B65}"/>
              </a:ext>
            </a:extLst>
          </p:cNvPr>
          <p:cNvSpPr>
            <a:spLocks noGrp="1"/>
          </p:cNvSpPr>
          <p:nvPr>
            <p:ph idx="1"/>
          </p:nvPr>
        </p:nvSpPr>
        <p:spPr/>
        <p:txBody>
          <a:bodyPr>
            <a:normAutofit/>
          </a:bodyPr>
          <a:lstStyle/>
          <a:p>
            <a:pPr marL="457200" lvl="1" indent="0">
              <a:spcBef>
                <a:spcPts val="600"/>
              </a:spcBef>
              <a:buNone/>
            </a:pPr>
            <a:endParaRPr lang="en-US" sz="3200" b="1">
              <a:solidFill>
                <a:schemeClr val="accent1">
                  <a:lumMod val="50000"/>
                </a:schemeClr>
              </a:solidFill>
            </a:endParaRPr>
          </a:p>
          <a:p>
            <a:pPr marL="457200" lvl="1" indent="0">
              <a:spcBef>
                <a:spcPts val="600"/>
              </a:spcBef>
              <a:buNone/>
            </a:pPr>
            <a:r>
              <a:rPr lang="en-US" sz="3200" b="1">
                <a:solidFill>
                  <a:schemeClr val="accent1">
                    <a:lumMod val="50000"/>
                  </a:schemeClr>
                </a:solidFill>
              </a:rPr>
              <a:t>1. Planning grants </a:t>
            </a:r>
            <a:r>
              <a:rPr lang="en-US" sz="3200"/>
              <a:t>to develop strong climate pollution reduction strategies ($250 million)</a:t>
            </a:r>
          </a:p>
          <a:p>
            <a:pPr lvl="1">
              <a:spcBef>
                <a:spcPts val="600"/>
              </a:spcBef>
            </a:pPr>
            <a:r>
              <a:rPr lang="en-US" sz="2800"/>
              <a:t>Administered through non-competitive cooperative agreements</a:t>
            </a:r>
          </a:p>
          <a:p>
            <a:pPr marL="457200" lvl="1" indent="0">
              <a:spcBef>
                <a:spcPts val="600"/>
              </a:spcBef>
              <a:buNone/>
            </a:pPr>
            <a:endParaRPr lang="en-US" sz="3200" b="1">
              <a:solidFill>
                <a:schemeClr val="accent1">
                  <a:lumMod val="50000"/>
                </a:schemeClr>
              </a:solidFill>
            </a:endParaRPr>
          </a:p>
          <a:p>
            <a:pPr marL="457200" lvl="1" indent="0">
              <a:spcBef>
                <a:spcPts val="600"/>
              </a:spcBef>
              <a:buNone/>
            </a:pPr>
            <a:r>
              <a:rPr lang="en-US" sz="3200" b="1">
                <a:solidFill>
                  <a:schemeClr val="accent1">
                    <a:lumMod val="50000"/>
                  </a:schemeClr>
                </a:solidFill>
              </a:rPr>
              <a:t>2. Competitive implementation grants </a:t>
            </a:r>
            <a:r>
              <a:rPr lang="en-US" sz="3200"/>
              <a:t>to help put plans into action ($4.6 billion)</a:t>
            </a:r>
            <a:endParaRPr lang="en-US" sz="3600" b="1"/>
          </a:p>
          <a:p>
            <a:pPr marL="0" indent="0">
              <a:buNone/>
            </a:pPr>
            <a:endParaRPr lang="en-US" sz="3600">
              <a:latin typeface="Franklin Gothic Book"/>
            </a:endParaRPr>
          </a:p>
          <a:p>
            <a:pPr marL="514350" indent="-514350">
              <a:buAutoNum type="arabicPeriod"/>
            </a:pPr>
            <a:endParaRPr lang="en-US" sz="3600"/>
          </a:p>
          <a:p>
            <a:endParaRPr lang="en-US"/>
          </a:p>
        </p:txBody>
      </p:sp>
      <p:sp>
        <p:nvSpPr>
          <p:cNvPr id="5" name="Slide Number Placeholder 4">
            <a:extLst>
              <a:ext uri="{FF2B5EF4-FFF2-40B4-BE49-F238E27FC236}">
                <a16:creationId xmlns:a16="http://schemas.microsoft.com/office/drawing/2014/main" id="{6A9E9286-BC5E-4033-A778-BE4DAB7FE05D}"/>
              </a:ext>
            </a:extLst>
          </p:cNvPr>
          <p:cNvSpPr>
            <a:spLocks noGrp="1"/>
          </p:cNvSpPr>
          <p:nvPr>
            <p:ph type="sldNum" sz="quarter" idx="4294967295"/>
          </p:nvPr>
        </p:nvSpPr>
        <p:spPr>
          <a:xfrm>
            <a:off x="9448800" y="6492875"/>
            <a:ext cx="2743200" cy="365125"/>
          </a:xfrm>
          <a:prstGeom prst="rect">
            <a:avLst/>
          </a:prstGeom>
        </p:spPr>
        <p:txBody>
          <a:bodyPr vert="horz" lIns="91440" tIns="45720" rIns="365760" bIns="45720" rtlCol="0" anchor="ctr"/>
          <a:lstStyle>
            <a:defPPr>
              <a:defRPr lang="en-US"/>
            </a:defPPr>
            <a:lvl1pPr marL="0" algn="r" defTabSz="914400" rtl="0" eaLnBrk="1" latinLnBrk="0" hangingPunct="1">
              <a:defRPr sz="1200" kern="1200">
                <a:solidFill>
                  <a:schemeClr val="tx1">
                    <a:tint val="75000"/>
                  </a:schemeClr>
                </a:solidFill>
                <a:latin typeface="Franklin Gothic Book" panose="020B05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DF741E7-67ED-4919-B603-59DC4E175975}" type="slidenum">
              <a:rPr kumimoji="0" lang="en-US" sz="1200" b="0" i="0" u="none" strike="noStrike" kern="1200" cap="none" spc="0" normalizeH="0" baseline="0" noProof="0" smtClean="0">
                <a:ln>
                  <a:noFill/>
                </a:ln>
                <a:solidFill>
                  <a:prstClr val="black">
                    <a:tint val="75000"/>
                  </a:prstClr>
                </a:solidFill>
                <a:effectLst/>
                <a:uLnTx/>
                <a:uFillTx/>
                <a:latin typeface="Franklin Gothic Book" panose="020B05030201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Franklin Gothic Book" panose="020B0503020102020204" pitchFamily="34" charset="0"/>
              <a:ea typeface="+mn-ea"/>
              <a:cs typeface="+mn-cs"/>
            </a:endParaRPr>
          </a:p>
        </p:txBody>
      </p:sp>
    </p:spTree>
    <p:extLst>
      <p:ext uri="{BB962C8B-B14F-4D97-AF65-F5344CB8AC3E}">
        <p14:creationId xmlns:p14="http://schemas.microsoft.com/office/powerpoint/2010/main" val="3181507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DFA78-29FF-801B-FA72-D7DBDD14EAD5}"/>
              </a:ext>
            </a:extLst>
          </p:cNvPr>
          <p:cNvSpPr>
            <a:spLocks noGrp="1"/>
          </p:cNvSpPr>
          <p:nvPr>
            <p:ph type="title"/>
          </p:nvPr>
        </p:nvSpPr>
        <p:spPr/>
        <p:txBody>
          <a:bodyPr>
            <a:normAutofit/>
          </a:bodyPr>
          <a:lstStyle/>
          <a:p>
            <a:r>
              <a:rPr lang="en-US" sz="3600" dirty="0">
                <a:solidFill>
                  <a:schemeClr val="accent4">
                    <a:lumMod val="75000"/>
                  </a:schemeClr>
                </a:solidFill>
                <a:latin typeface="Sagona ExtraLight" panose="02020303050505020204" pitchFamily="18" charset="0"/>
              </a:rPr>
              <a:t>CPRG: Planning Grant Allocations</a:t>
            </a:r>
          </a:p>
        </p:txBody>
      </p:sp>
      <p:sp>
        <p:nvSpPr>
          <p:cNvPr id="4" name="Slide Number Placeholder 3">
            <a:extLst>
              <a:ext uri="{FF2B5EF4-FFF2-40B4-BE49-F238E27FC236}">
                <a16:creationId xmlns:a16="http://schemas.microsoft.com/office/drawing/2014/main" id="{EAB0D630-1601-5AAC-1E62-3D9536CC524A}"/>
              </a:ext>
            </a:extLst>
          </p:cNvPr>
          <p:cNvSpPr>
            <a:spLocks noGrp="1"/>
          </p:cNvSpPr>
          <p:nvPr>
            <p:ph type="sldNum" sz="quarter" idx="4"/>
          </p:nvPr>
        </p:nvSpPr>
        <p:spPr>
          <a:xfrm>
            <a:off x="11506200" y="6536267"/>
            <a:ext cx="576308" cy="274320"/>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D9C3B4F-4B7B-9A4F-9F3C-3A4901A33979}" type="slidenum">
              <a:rPr lang="en-US" smtClean="0"/>
              <a:pPr/>
              <a:t>9</a:t>
            </a:fld>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Rectangle: Rounded Corners 47">
            <a:extLst>
              <a:ext uri="{FF2B5EF4-FFF2-40B4-BE49-F238E27FC236}">
                <a16:creationId xmlns:a16="http://schemas.microsoft.com/office/drawing/2014/main" id="{64A27492-6395-D37F-20E5-42A1C5122009}"/>
              </a:ext>
            </a:extLst>
          </p:cNvPr>
          <p:cNvSpPr/>
          <p:nvPr/>
        </p:nvSpPr>
        <p:spPr>
          <a:xfrm>
            <a:off x="1353931" y="1690688"/>
            <a:ext cx="2870237" cy="1271172"/>
          </a:xfrm>
          <a:prstGeom prst="roundRect">
            <a:avLst/>
          </a:prstGeom>
          <a:solidFill>
            <a:srgbClr val="006B99">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States: $156 million </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a:ln>
                  <a:noFill/>
                </a:ln>
                <a:solidFill>
                  <a:prstClr val="black"/>
                </a:solidFill>
                <a:effectLst/>
                <a:uLnTx/>
                <a:uFillTx/>
                <a:latin typeface="Calibri" panose="020F0502020204030204"/>
                <a:ea typeface="+mn-ea"/>
                <a:cs typeface="+mn-cs"/>
              </a:rPr>
              <a:t>Up to $3M per state + DC + Puerto Rico </a:t>
            </a:r>
            <a:endParaRPr kumimoji="0" lang="en-US" sz="2400" b="0" i="1"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Rectangle: Rounded Corners 54">
            <a:extLst>
              <a:ext uri="{FF2B5EF4-FFF2-40B4-BE49-F238E27FC236}">
                <a16:creationId xmlns:a16="http://schemas.microsoft.com/office/drawing/2014/main" id="{EEEB0678-9B4E-5EBA-6ABD-5FBB5313659D}"/>
              </a:ext>
            </a:extLst>
          </p:cNvPr>
          <p:cNvSpPr/>
          <p:nvPr/>
        </p:nvSpPr>
        <p:spPr>
          <a:xfrm>
            <a:off x="221942" y="3653461"/>
            <a:ext cx="3098917" cy="1656669"/>
          </a:xfrm>
          <a:prstGeom prst="roundRect">
            <a:avLst/>
          </a:prstGeom>
          <a:solidFill>
            <a:srgbClr val="66C5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Territories: $2 million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a:ln>
                  <a:noFill/>
                </a:ln>
                <a:solidFill>
                  <a:prstClr val="black"/>
                </a:solidFill>
                <a:effectLst/>
                <a:uLnTx/>
                <a:uFillTx/>
                <a:latin typeface="Calibri" panose="020F0502020204030204"/>
                <a:ea typeface="+mn-ea"/>
                <a:cs typeface="+mn-cs"/>
              </a:rPr>
              <a:t>Up to $500K each for US Virgin Islands, Guam, American Samoa,</a:t>
            </a:r>
            <a:br>
              <a:rPr kumimoji="0" lang="en-US" sz="2000" b="0" i="1" u="none" strike="noStrike" kern="1200" cap="none" spc="0" normalizeH="0" baseline="0" noProof="0">
                <a:ln>
                  <a:noFill/>
                </a:ln>
                <a:solidFill>
                  <a:prstClr val="black"/>
                </a:solidFill>
                <a:effectLst/>
                <a:uLnTx/>
                <a:uFillTx/>
                <a:latin typeface="Calibri" panose="020F0502020204030204"/>
                <a:ea typeface="+mn-ea"/>
                <a:cs typeface="+mn-cs"/>
              </a:rPr>
            </a:br>
            <a:r>
              <a:rPr kumimoji="0" lang="en-US" sz="2000" b="0" i="1" u="none" strike="noStrike" kern="1200" cap="none" spc="0" normalizeH="0" baseline="0" noProof="0">
                <a:ln>
                  <a:noFill/>
                </a:ln>
                <a:solidFill>
                  <a:prstClr val="black"/>
                </a:solidFill>
                <a:effectLst/>
                <a:uLnTx/>
                <a:uFillTx/>
                <a:latin typeface="Calibri" panose="020F0502020204030204"/>
                <a:ea typeface="+mn-ea"/>
                <a:cs typeface="+mn-cs"/>
              </a:rPr>
              <a:t>Northern Mariana Islands </a:t>
            </a: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 </a:t>
            </a:r>
            <a:endParaRPr kumimoji="0" lang="en-US" sz="2400" b="0" i="1"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Rectangle: Rounded Corners 55">
            <a:extLst>
              <a:ext uri="{FF2B5EF4-FFF2-40B4-BE49-F238E27FC236}">
                <a16:creationId xmlns:a16="http://schemas.microsoft.com/office/drawing/2014/main" id="{A87B9191-857C-30D8-3057-9E002BA818B7}"/>
              </a:ext>
            </a:extLst>
          </p:cNvPr>
          <p:cNvSpPr/>
          <p:nvPr/>
        </p:nvSpPr>
        <p:spPr>
          <a:xfrm>
            <a:off x="7837315" y="4563362"/>
            <a:ext cx="3068577" cy="1271172"/>
          </a:xfrm>
          <a:prstGeom prst="roundRect">
            <a:avLst/>
          </a:prstGeom>
          <a:solidFill>
            <a:srgbClr val="66BDE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Tribes: $25 million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a:ln>
                  <a:noFill/>
                </a:ln>
                <a:solidFill>
                  <a:prstClr val="black"/>
                </a:solidFill>
                <a:effectLst/>
                <a:uLnTx/>
                <a:uFillTx/>
                <a:latin typeface="Calibri" panose="020F0502020204030204"/>
                <a:ea typeface="+mn-ea"/>
                <a:cs typeface="+mn-cs"/>
              </a:rPr>
              <a:t>Up to $500K per tribe or $1M for groups of 2 or more</a:t>
            </a:r>
            <a:endParaRPr kumimoji="0" lang="en-US" sz="2400" b="0" i="1"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Rectangle: Rounded Corners 56">
            <a:extLst>
              <a:ext uri="{FF2B5EF4-FFF2-40B4-BE49-F238E27FC236}">
                <a16:creationId xmlns:a16="http://schemas.microsoft.com/office/drawing/2014/main" id="{A84F469B-CEDE-0C9E-BDDD-F32F80A35308}"/>
              </a:ext>
            </a:extLst>
          </p:cNvPr>
          <p:cNvSpPr/>
          <p:nvPr/>
        </p:nvSpPr>
        <p:spPr>
          <a:xfrm>
            <a:off x="9103827" y="1905918"/>
            <a:ext cx="2861432" cy="1523082"/>
          </a:xfrm>
          <a:prstGeom prst="roundRect">
            <a:avLst/>
          </a:prstGeom>
          <a:solidFill>
            <a:srgbClr val="009F5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Locals: $67 million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a:ln>
                  <a:noFill/>
                </a:ln>
                <a:solidFill>
                  <a:prstClr val="black"/>
                </a:solidFill>
                <a:effectLst/>
                <a:uLnTx/>
                <a:uFillTx/>
                <a:latin typeface="Calibri" panose="020F0502020204030204"/>
                <a:ea typeface="+mn-ea"/>
                <a:cs typeface="+mn-cs"/>
              </a:rPr>
              <a:t>Up to $1M each for the 67 most populous metropolitan areas</a:t>
            </a:r>
          </a:p>
        </p:txBody>
      </p:sp>
      <p:pic>
        <p:nvPicPr>
          <p:cNvPr id="3" name="Picture 2" descr="Four-part circular diagram">
            <a:extLst>
              <a:ext uri="{FF2B5EF4-FFF2-40B4-BE49-F238E27FC236}">
                <a16:creationId xmlns:a16="http://schemas.microsoft.com/office/drawing/2014/main" id="{4E10B100-64E0-9408-B38D-C932941F8FD5}"/>
              </a:ext>
            </a:extLst>
          </p:cNvPr>
          <p:cNvPicPr>
            <a:picLocks noChangeAspect="1"/>
          </p:cNvPicPr>
          <p:nvPr/>
        </p:nvPicPr>
        <p:blipFill>
          <a:blip r:embed="rId3"/>
          <a:stretch>
            <a:fillRect/>
          </a:stretch>
        </p:blipFill>
        <p:spPr>
          <a:xfrm>
            <a:off x="3253777" y="1167188"/>
            <a:ext cx="5828281" cy="4523624"/>
          </a:xfrm>
          <a:prstGeom prst="rect">
            <a:avLst/>
          </a:prstGeom>
        </p:spPr>
      </p:pic>
    </p:spTree>
    <p:extLst>
      <p:ext uri="{BB962C8B-B14F-4D97-AF65-F5344CB8AC3E}">
        <p14:creationId xmlns:p14="http://schemas.microsoft.com/office/powerpoint/2010/main" val="4092922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R56cuUBSG4rzdMdDpjN9E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Cj7zydY82x7tHsHwH7tfK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dIRSbUq.FKR4WJX6ybk89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fsilep0OGXaYhIPxQeqhn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X1B8xpAKlcfgPOuEK1t3V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HeUI088Q.31dEyT4UZDh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29f62856-1543-49d4-a736-4569d363f533" ContentTypeId="0x0101" PreviousValue="false"/>
</file>

<file path=customXml/item2.xml><?xml version="1.0" encoding="utf-8"?>
<ct:contentTypeSchema xmlns:ct="http://schemas.microsoft.com/office/2006/metadata/contentType" xmlns:ma="http://schemas.microsoft.com/office/2006/metadata/properties/metaAttributes" ct:_="" ma:_="" ma:contentTypeName="Document" ma:contentTypeID="0x01010009D6B48F70B72749A0A1460C06E3709D" ma:contentTypeVersion="29" ma:contentTypeDescription="Create a new document." ma:contentTypeScope="" ma:versionID="1c686e8370d74e8a52cc27adbdae9c1b">
  <xsd:schema xmlns:xsd="http://www.w3.org/2001/XMLSchema" xmlns:xs="http://www.w3.org/2001/XMLSchema" xmlns:p="http://schemas.microsoft.com/office/2006/metadata/properties" xmlns:ns1="http://schemas.microsoft.com/sharepoint/v3" xmlns:ns3="4ffa91fb-a0ff-4ac5-b2db-65c790d184a4" xmlns:ns4="http://schemas.microsoft.com/sharepoint.v3" xmlns:ns5="http://schemas.microsoft.com/sharepoint/v3/fields" xmlns:ns6="2ee24b88-bfa5-46f5-a139-f4fbcf23327d" xmlns:ns7="3e1943a5-17d0-4550-bd08-1d5ec6b772ee" targetNamespace="http://schemas.microsoft.com/office/2006/metadata/properties" ma:root="true" ma:fieldsID="557a020b34f5046d2d695dadb72b397f" ns1:_="" ns3:_="" ns4:_="" ns5:_="" ns6:_="" ns7:_="">
    <xsd:import namespace="http://schemas.microsoft.com/sharepoint/v3"/>
    <xsd:import namespace="4ffa91fb-a0ff-4ac5-b2db-65c790d184a4"/>
    <xsd:import namespace="http://schemas.microsoft.com/sharepoint.v3"/>
    <xsd:import namespace="http://schemas.microsoft.com/sharepoint/v3/fields"/>
    <xsd:import namespace="2ee24b88-bfa5-46f5-a139-f4fbcf23327d"/>
    <xsd:import namespace="3e1943a5-17d0-4550-bd08-1d5ec6b772ee"/>
    <xsd:element name="properties">
      <xsd:complexType>
        <xsd:sequence>
          <xsd:element name="documentManagement">
            <xsd:complexType>
              <xsd:all>
                <xsd:element ref="ns3:Document_x0020_Creation_x0020_Date" minOccurs="0"/>
                <xsd:element ref="ns3:Creator" minOccurs="0"/>
                <xsd:element ref="ns3:EPA_x0020_Office" minOccurs="0"/>
                <xsd:element ref="ns3:Record" minOccurs="0"/>
                <xsd:element ref="ns4:CategoryDescription" minOccurs="0"/>
                <xsd:element ref="ns3:Identifier" minOccurs="0"/>
                <xsd:element ref="ns3:EPA_x0020_Contributor" minOccurs="0"/>
                <xsd:element ref="ns3:External_x0020_Contributor" minOccurs="0"/>
                <xsd:element ref="ns5:_Coverage" minOccurs="0"/>
                <xsd:element ref="ns3:EPA_x0020_Related_x0020_Documents" minOccurs="0"/>
                <xsd:element ref="ns5:_Source" minOccurs="0"/>
                <xsd:element ref="ns3:Rights" minOccurs="0"/>
                <xsd:element ref="ns1:Language" minOccurs="0"/>
                <xsd:element ref="ns3:j747ac98061d40f0aa7bd47e1db5675d" minOccurs="0"/>
                <xsd:element ref="ns3:TaxKeywordTaxHTField" minOccurs="0"/>
                <xsd:element ref="ns3:TaxCatchAllLabel" minOccurs="0"/>
                <xsd:element ref="ns3:TaxCatchAll" minOccurs="0"/>
                <xsd:element ref="ns6:Records_x0020_Status" minOccurs="0"/>
                <xsd:element ref="ns6:Records_x0020_Date" minOccurs="0"/>
                <xsd:element ref="ns7:MediaServiceMetadata" minOccurs="0"/>
                <xsd:element ref="ns7:MediaServiceFastMetadata" minOccurs="0"/>
                <xsd:element ref="ns6:SharedWithUsers" minOccurs="0"/>
                <xsd:element ref="ns6:SharedWithDetails" minOccurs="0"/>
                <xsd:element ref="ns6: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hidden="true" ma:list="{96fa5028-5416-4693-b17e-e5437143c058}" ma:internalName="TaxCatchAllLabel" ma:readOnly="true" ma:showField="CatchAllDataLabel" ma:web="2ee24b88-bfa5-46f5-a139-f4fbcf23327d">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hidden="true" ma:list="{96fa5028-5416-4693-b17e-e5437143c058}" ma:internalName="TaxCatchAll" ma:showField="CatchAllData" ma:web="2ee24b88-bfa5-46f5-a139-f4fbcf23327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ee24b88-bfa5-46f5-a139-f4fbcf23327d" elementFormDefault="qualified">
    <xsd:import namespace="http://schemas.microsoft.com/office/2006/documentManagement/types"/>
    <xsd:import namespace="http://schemas.microsoft.com/office/infopath/2007/PartnerControls"/>
    <xsd:element name="Records_x0020_Status" ma:index="28" nillable="true" ma:displayName="Records Status" ma:default="Pending" ma:internalName="Records_x0020_Status">
      <xsd:simpleType>
        <xsd:restriction base="dms:Text"/>
      </xsd:simpleType>
    </xsd:element>
    <xsd:element name="Records_x0020_Date" ma:index="29" nillable="true" ma:displayName="Records Date" ma:hidden="true" ma:internalName="Records_x0020_Date">
      <xsd:simpleType>
        <xsd:restriction base="dms:DateTime"/>
      </xsd:simpleType>
    </xsd:element>
    <xsd:element name="SharedWithUsers" ma:index="3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3" nillable="true" ma:displayName="Shared With Details" ma:internalName="SharedWithDetails" ma:readOnly="true">
      <xsd:simpleType>
        <xsd:restriction base="dms:Note">
          <xsd:maxLength value="255"/>
        </xsd:restriction>
      </xsd:simpleType>
    </xsd:element>
    <xsd:element name="SharingHintHash" ma:index="34"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e1943a5-17d0-4550-bd08-1d5ec6b772ee" elementFormDefault="qualified">
    <xsd:import namespace="http://schemas.microsoft.com/office/2006/documentManagement/types"/>
    <xsd:import namespace="http://schemas.microsoft.com/office/infopath/2007/PartnerControls"/>
    <xsd:element name="MediaServiceMetadata" ma:index="30" nillable="true" ma:displayName="MediaServiceMetadata" ma:hidden="true" ma:internalName="MediaServiceMetadata" ma:readOnly="true">
      <xsd:simpleType>
        <xsd:restriction base="dms:Note"/>
      </xsd:simpleType>
    </xsd:element>
    <xsd:element name="MediaServiceFastMetadata" ma:index="31"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Source xmlns="http://schemas.microsoft.com/sharepoint/v3/fields" xsi:nil="true"/>
    <Language xmlns="http://schemas.microsoft.com/sharepoint/v3">English</Language>
    <j747ac98061d40f0aa7bd47e1db5675d xmlns="4ffa91fb-a0ff-4ac5-b2db-65c790d184a4">
      <Terms xmlns="http://schemas.microsoft.com/office/infopath/2007/PartnerControls"/>
    </j747ac98061d40f0aa7bd47e1db5675d>
    <External_x0020_Contributor xmlns="4ffa91fb-a0ff-4ac5-b2db-65c790d184a4" xsi:nil="true"/>
    <TaxKeywordTaxHTField xmlns="4ffa91fb-a0ff-4ac5-b2db-65c790d184a4">
      <Terms xmlns="http://schemas.microsoft.com/office/infopath/2007/PartnerControls"/>
    </TaxKeywordTaxHTField>
    <Record xmlns="4ffa91fb-a0ff-4ac5-b2db-65c790d184a4">Shared</Record>
    <Records_x0020_Status xmlns="2ee24b88-bfa5-46f5-a139-f4fbcf23327d">Pending</Records_x0020_Status>
    <Rights xmlns="4ffa91fb-a0ff-4ac5-b2db-65c790d184a4" xsi:nil="true"/>
    <Document_x0020_Creation_x0020_Date xmlns="4ffa91fb-a0ff-4ac5-b2db-65c790d184a4">2021-04-02T13:28:03+00:00</Document_x0020_Creation_x0020_Date>
    <EPA_x0020_Office xmlns="4ffa91fb-a0ff-4ac5-b2db-65c790d184a4" xsi:nil="true"/>
    <CategoryDescription xmlns="http://schemas.microsoft.com/sharepoint.v3" xsi:nil="true"/>
    <Identifier xmlns="4ffa91fb-a0ff-4ac5-b2db-65c790d184a4" xsi:nil="true"/>
    <_Coverage xmlns="http://schemas.microsoft.com/sharepoint/v3/fields" xsi:nil="true"/>
    <Creator xmlns="4ffa91fb-a0ff-4ac5-b2db-65c790d184a4">
      <UserInfo>
        <DisplayName/>
        <AccountId xsi:nil="true"/>
        <AccountType/>
      </UserInfo>
    </Creator>
    <Records_x0020_Date xmlns="2ee24b88-bfa5-46f5-a139-f4fbcf23327d" xsi:nil="true"/>
    <EPA_x0020_Related_x0020_Documents xmlns="4ffa91fb-a0ff-4ac5-b2db-65c790d184a4" xsi:nil="true"/>
    <EPA_x0020_Contributor xmlns="4ffa91fb-a0ff-4ac5-b2db-65c790d184a4">
      <UserInfo>
        <DisplayName/>
        <AccountId xsi:nil="true"/>
        <AccountType/>
      </UserInfo>
    </EPA_x0020_Contributor>
    <TaxCatchAll xmlns="4ffa91fb-a0ff-4ac5-b2db-65c790d184a4"/>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8D8210B-D4BE-4E84-B699-B056C45B518B}">
  <ds:schemaRefs>
    <ds:schemaRef ds:uri="Microsoft.SharePoint.Taxonomy.ContentTypeSync"/>
  </ds:schemaRefs>
</ds:datastoreItem>
</file>

<file path=customXml/itemProps2.xml><?xml version="1.0" encoding="utf-8"?>
<ds:datastoreItem xmlns:ds="http://schemas.openxmlformats.org/officeDocument/2006/customXml" ds:itemID="{D3C291FF-79F0-4C66-AFF3-2992C918B7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ffa91fb-a0ff-4ac5-b2db-65c790d184a4"/>
    <ds:schemaRef ds:uri="http://schemas.microsoft.com/sharepoint.v3"/>
    <ds:schemaRef ds:uri="http://schemas.microsoft.com/sharepoint/v3/fields"/>
    <ds:schemaRef ds:uri="2ee24b88-bfa5-46f5-a139-f4fbcf23327d"/>
    <ds:schemaRef ds:uri="3e1943a5-17d0-4550-bd08-1d5ec6b772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80CA5DE-9F83-44AA-B326-CE88D37783F8}">
  <ds:schemaRefs>
    <ds:schemaRef ds:uri="http://schemas.microsoft.com/office/2006/documentManagement/types"/>
    <ds:schemaRef ds:uri="http://schemas.microsoft.com/office/infopath/2007/PartnerControls"/>
    <ds:schemaRef ds:uri="4ffa91fb-a0ff-4ac5-b2db-65c790d184a4"/>
    <ds:schemaRef ds:uri="http://schemas.openxmlformats.org/package/2006/metadata/core-properties"/>
    <ds:schemaRef ds:uri="http://www.w3.org/XML/1998/namespace"/>
    <ds:schemaRef ds:uri="http://purl.org/dc/elements/1.1/"/>
    <ds:schemaRef ds:uri="http://schemas.microsoft.com/office/2006/metadata/properties"/>
    <ds:schemaRef ds:uri="3e1943a5-17d0-4550-bd08-1d5ec6b772ee"/>
    <ds:schemaRef ds:uri="http://purl.org/dc/dcmitype/"/>
    <ds:schemaRef ds:uri="2ee24b88-bfa5-46f5-a139-f4fbcf23327d"/>
    <ds:schemaRef ds:uri="http://schemas.microsoft.com/sharepoint.v3"/>
    <ds:schemaRef ds:uri="http://schemas.microsoft.com/sharepoint/v3/fields"/>
    <ds:schemaRef ds:uri="http://schemas.microsoft.com/sharepoint/v3"/>
    <ds:schemaRef ds:uri="http://purl.org/dc/terms/"/>
  </ds:schemaRefs>
</ds:datastoreItem>
</file>

<file path=customXml/itemProps4.xml><?xml version="1.0" encoding="utf-8"?>
<ds:datastoreItem xmlns:ds="http://schemas.openxmlformats.org/officeDocument/2006/customXml" ds:itemID="{6DD38E2F-E7ED-4C4C-9635-A014750A4C1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30264</TotalTime>
  <Words>1811</Words>
  <Application>Microsoft Office PowerPoint</Application>
  <PresentationFormat>Widescreen</PresentationFormat>
  <Paragraphs>174</Paragraphs>
  <Slides>28</Slides>
  <Notes>19</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7" baseType="lpstr">
      <vt:lpstr>Arial</vt:lpstr>
      <vt:lpstr>Calibri</vt:lpstr>
      <vt:lpstr>Calibri Light</vt:lpstr>
      <vt:lpstr>Franklin Gothic Book</vt:lpstr>
      <vt:lpstr>Sagona ExtraLight</vt:lpstr>
      <vt:lpstr>Symbol</vt:lpstr>
      <vt:lpstr>Times New Roman</vt:lpstr>
      <vt:lpstr>Office Theme</vt:lpstr>
      <vt:lpstr>think-cell Slide</vt:lpstr>
      <vt:lpstr>EPA CLIMATE CHANGE UPDATE</vt:lpstr>
      <vt:lpstr>TOPICS</vt:lpstr>
      <vt:lpstr>IRA Overview</vt:lpstr>
      <vt:lpstr>Breakdown of Climate &amp; Energy Funding</vt:lpstr>
      <vt:lpstr>EPA Programs</vt:lpstr>
      <vt:lpstr>Greenhouse Gas Reduction Fund overview</vt:lpstr>
      <vt:lpstr>EPA’s Implementation Framework for the Greenhouse Gas Reduction Fund – 4/19/2023</vt:lpstr>
      <vt:lpstr>Climate Pollution Reduction Grant (CPRG) Program</vt:lpstr>
      <vt:lpstr>CPRG: Planning Grant Allocations</vt:lpstr>
      <vt:lpstr>METHANE – Supplemental Proposal- Oil and  Natural Gas Sector: 87 FR 74702 (Dec. 6, 2022)</vt:lpstr>
      <vt:lpstr>METHANE RULE: Addresses Interconnected System</vt:lpstr>
      <vt:lpstr>METHANE RULE: Environmental Justice Impacts</vt:lpstr>
      <vt:lpstr>    Methane RULE: BENEFITS</vt:lpstr>
      <vt:lpstr>GHG Motor Vehicle Rules: Light/Medium Duty 88 FR 29184  (May 5, 2023); Heavy Duty 88 FR 25926 (April 27, 2023)</vt:lpstr>
      <vt:lpstr>Projected Industry Fleet Average for Light Duty Vehicles g/mile compared to current MY 2026 standard (est. in 2021)</vt:lpstr>
      <vt:lpstr>Light and Medium-Duty Vehicles: Proposed Rule for MY 2027-2032 (May 5, 2023)</vt:lpstr>
      <vt:lpstr>Heavy-Duty Vehicles: Proposed Rule for MY 2027-2032 (April 27, 2023)</vt:lpstr>
      <vt:lpstr>   POWER SECTOR- Proposed Rule      (not yet published)</vt:lpstr>
      <vt:lpstr>POWER SECTOR: CLEAN AIR ACT Section 111</vt:lpstr>
      <vt:lpstr>POWER SECTOR – STANDARDS</vt:lpstr>
      <vt:lpstr>POWER SECTOR – Benefits/Costs</vt:lpstr>
      <vt:lpstr>ADAPTATION  E.O. 14008 on Tackling the Climate Crisis at Home and Abroad, Section 211 (Jan. 27, 2021)  </vt:lpstr>
      <vt:lpstr>PowerPoint Presentation</vt:lpstr>
      <vt:lpstr>PowerPoint Presentation</vt:lpstr>
      <vt:lpstr>Adaptation Plan – Overview</vt:lpstr>
      <vt:lpstr>What’s New In The Vulnerability Assessment?</vt:lpstr>
      <vt:lpstr>Priority Actions: 6 THEMES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CHANGE</dc:title>
  <dc:creator>Siegel, Joseph</dc:creator>
  <cp:lastModifiedBy>Siegel, Joseph (he/him/his)</cp:lastModifiedBy>
  <cp:revision>5</cp:revision>
  <dcterms:created xsi:type="dcterms:W3CDTF">2021-04-05T21:37:38Z</dcterms:created>
  <dcterms:modified xsi:type="dcterms:W3CDTF">2023-05-18T12:41:16Z</dcterms:modified>
</cp:coreProperties>
</file>